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6" r:id="rId3"/>
    <p:sldId id="603" r:id="rId4"/>
    <p:sldId id="604" r:id="rId5"/>
    <p:sldId id="611" r:id="rId6"/>
    <p:sldId id="605" r:id="rId7"/>
    <p:sldId id="608" r:id="rId8"/>
    <p:sldId id="610" r:id="rId9"/>
    <p:sldId id="623" r:id="rId10"/>
    <p:sldId id="612" r:id="rId11"/>
    <p:sldId id="613" r:id="rId12"/>
    <p:sldId id="616" r:id="rId13"/>
    <p:sldId id="614" r:id="rId14"/>
    <p:sldId id="615" r:id="rId15"/>
    <p:sldId id="617" r:id="rId16"/>
    <p:sldId id="606" r:id="rId17"/>
    <p:sldId id="618" r:id="rId18"/>
    <p:sldId id="619" r:id="rId19"/>
    <p:sldId id="620" r:id="rId20"/>
    <p:sldId id="621" r:id="rId21"/>
    <p:sldId id="631" r:id="rId22"/>
    <p:sldId id="669" r:id="rId23"/>
    <p:sldId id="672" r:id="rId24"/>
    <p:sldId id="673" r:id="rId25"/>
    <p:sldId id="646" r:id="rId26"/>
    <p:sldId id="674" r:id="rId27"/>
    <p:sldId id="677" r:id="rId28"/>
    <p:sldId id="678" r:id="rId29"/>
    <p:sldId id="679" r:id="rId30"/>
    <p:sldId id="675" r:id="rId31"/>
    <p:sldId id="676" r:id="rId32"/>
    <p:sldId id="688" r:id="rId33"/>
    <p:sldId id="689" r:id="rId34"/>
    <p:sldId id="607" r:id="rId35"/>
    <p:sldId id="670" r:id="rId36"/>
    <p:sldId id="647" r:id="rId37"/>
    <p:sldId id="684" r:id="rId38"/>
    <p:sldId id="622" r:id="rId39"/>
    <p:sldId id="628" r:id="rId40"/>
    <p:sldId id="680" r:id="rId41"/>
    <p:sldId id="681" r:id="rId42"/>
    <p:sldId id="682" r:id="rId43"/>
    <p:sldId id="683" r:id="rId44"/>
    <p:sldId id="609" r:id="rId45"/>
    <p:sldId id="687" r:id="rId46"/>
    <p:sldId id="685" r:id="rId47"/>
    <p:sldId id="644" r:id="rId48"/>
    <p:sldId id="640" r:id="rId49"/>
    <p:sldId id="645" r:id="rId50"/>
    <p:sldId id="630" r:id="rId51"/>
    <p:sldId id="642" r:id="rId52"/>
    <p:sldId id="643" r:id="rId53"/>
    <p:sldId id="641" r:id="rId54"/>
    <p:sldId id="629" r:id="rId55"/>
    <p:sldId id="686" r:id="rId56"/>
    <p:sldId id="690" r:id="rId57"/>
    <p:sldId id="692" r:id="rId58"/>
    <p:sldId id="693" r:id="rId5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96" d="100"/>
          <a:sy n="96" d="100"/>
        </p:scale>
        <p:origin x="72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uan@weloveseo.es" TargetMode="External"/><Relationship Id="rId2" Type="http://schemas.openxmlformats.org/officeDocument/2006/relationships/hyperlink" Target="http://www.weloveseo.es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hyperlink" Target="https://weloveseo.eshola@weloveseo.es" TargetMode="External"/><Relationship Id="rId4" Type="http://schemas.openxmlformats.org/officeDocument/2006/relationships/hyperlink" Target="https://weloveseo.es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jp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CD37B2-5C84-40C0-A392-1C4C8CD2A9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GESTIONA TU TIENDA Y EMPIEZA A VENDER EN AMAZON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0890E44-6A96-4927-9A56-DEB138F4AB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</a:rPr>
              <a:t>Juan Martínez Fraile – CEO y SEO Manager en </a:t>
            </a:r>
            <a:r>
              <a:rPr lang="es-ES" cap="none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We</a:t>
            </a:r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</a:rPr>
              <a:t> Love SEO</a:t>
            </a:r>
          </a:p>
          <a:p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  <a:hlinkClick r:id="rId2"/>
              </a:rPr>
              <a:t>www.weloveseo.es</a:t>
            </a:r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</a:rPr>
              <a:t> | </a:t>
            </a:r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  <a:hlinkClick r:id="rId3"/>
              </a:rPr>
              <a:t>juan@weloveseo.es</a:t>
            </a:r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</a:p>
          <a:p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</a:rPr>
              <a:t>TW: @jmarfra</a:t>
            </a:r>
          </a:p>
          <a:p>
            <a:r>
              <a:rPr lang="es-ES" cap="none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Linkedin</a:t>
            </a:r>
            <a:r>
              <a:rPr lang="es-ES" cap="none" dirty="0">
                <a:latin typeface="Poppins Medium" panose="00000600000000000000" pitchFamily="50" charset="0"/>
                <a:cs typeface="Poppins Medium" panose="00000600000000000000" pitchFamily="50" charset="0"/>
              </a:rPr>
              <a:t>: https://www.linkedin.com/in/juan-martinez-fraile/ </a:t>
            </a:r>
          </a:p>
        </p:txBody>
      </p:sp>
    </p:spTree>
    <p:extLst>
      <p:ext uri="{BB962C8B-B14F-4D97-AF65-F5344CB8AC3E}">
        <p14:creationId xmlns:p14="http://schemas.microsoft.com/office/powerpoint/2010/main" val="3303229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products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automática</a:t>
            </a:r>
            <a:endParaRPr lang="en-US" sz="4800" cap="all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Segmentación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automática</a:t>
            </a:r>
            <a:endParaRPr lang="en-US" sz="52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6063397" y="2103812"/>
            <a:ext cx="5907452" cy="3940366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Se eligen coincidencias de palabras clave y productos en función de las búsquedas de los compradores relacionadas con la información de tus productos</a:t>
            </a:r>
          </a:p>
        </p:txBody>
      </p:sp>
    </p:spTree>
    <p:extLst>
      <p:ext uri="{BB962C8B-B14F-4D97-AF65-F5344CB8AC3E}">
        <p14:creationId xmlns:p14="http://schemas.microsoft.com/office/powerpoint/2010/main" val="1678353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products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automática</a:t>
            </a:r>
            <a:endParaRPr lang="en-US" sz="4800" cap="all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Ventajas</a:t>
            </a:r>
            <a:endParaRPr lang="en-US" sz="52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5914135" y="2339202"/>
            <a:ext cx="5907452" cy="26419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La segmentación automática te permite crear una campaña de forma rápida y sencilla</a:t>
            </a:r>
          </a:p>
        </p:txBody>
      </p:sp>
    </p:spTree>
    <p:extLst>
      <p:ext uri="{BB962C8B-B14F-4D97-AF65-F5344CB8AC3E}">
        <p14:creationId xmlns:p14="http://schemas.microsoft.com/office/powerpoint/2010/main" val="1894499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products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automática</a:t>
            </a:r>
            <a:endParaRPr lang="en-US" sz="4800" cap="all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Ventajas</a:t>
            </a:r>
            <a:endParaRPr lang="en-US" sz="52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6051294" y="2038938"/>
            <a:ext cx="5907452" cy="37545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Si no tienes mucha idea </a:t>
            </a:r>
          </a:p>
          <a:p>
            <a:pPr algn="r"/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(o ninguna) de crear una campaña de publicidad, puedes dejar que la IA lo haga por ti en base a criterios que determine</a:t>
            </a:r>
          </a:p>
        </p:txBody>
      </p:sp>
    </p:spTree>
    <p:extLst>
      <p:ext uri="{BB962C8B-B14F-4D97-AF65-F5344CB8AC3E}">
        <p14:creationId xmlns:p14="http://schemas.microsoft.com/office/powerpoint/2010/main" val="3902925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products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automática</a:t>
            </a:r>
            <a:endParaRPr lang="en-US" sz="4800" cap="all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Ventajas</a:t>
            </a:r>
            <a:endParaRPr lang="en-US" sz="52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6028813" y="2604472"/>
            <a:ext cx="5907452" cy="26419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Cuando la campaña va cogiendo tracción, puedes ir viendo los resultados en el gestor de campañas</a:t>
            </a:r>
          </a:p>
        </p:txBody>
      </p:sp>
    </p:spTree>
    <p:extLst>
      <p:ext uri="{BB962C8B-B14F-4D97-AF65-F5344CB8AC3E}">
        <p14:creationId xmlns:p14="http://schemas.microsoft.com/office/powerpoint/2010/main" val="2935377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products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automática</a:t>
            </a:r>
            <a:endParaRPr lang="en-US" sz="4800" cap="all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Ventajas</a:t>
            </a:r>
            <a:endParaRPr lang="en-US" sz="52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5914135" y="2339202"/>
            <a:ext cx="5907452" cy="28724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Con esos datos, puedes coger ideas para realizar tus campañas de forma manual</a:t>
            </a:r>
          </a:p>
        </p:txBody>
      </p:sp>
    </p:spTree>
    <p:extLst>
      <p:ext uri="{BB962C8B-B14F-4D97-AF65-F5344CB8AC3E}">
        <p14:creationId xmlns:p14="http://schemas.microsoft.com/office/powerpoint/2010/main" val="31108927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products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automática</a:t>
            </a:r>
            <a:endParaRPr lang="en-US" sz="4800" cap="all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Ventajas</a:t>
            </a:r>
            <a:endParaRPr lang="en-US" sz="52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6100478" y="2200878"/>
            <a:ext cx="5907452" cy="28724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Puedes editar la campaña y cambiar los objetivos de campaña y se alineen más a tus objetivos marcados</a:t>
            </a:r>
          </a:p>
        </p:txBody>
      </p:sp>
    </p:spTree>
    <p:extLst>
      <p:ext uri="{BB962C8B-B14F-4D97-AF65-F5344CB8AC3E}">
        <p14:creationId xmlns:p14="http://schemas.microsoft.com/office/powerpoint/2010/main" val="619153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Manual</a:t>
            </a:r>
          </a:p>
        </p:txBody>
      </p:sp>
    </p:spTree>
    <p:extLst>
      <p:ext uri="{BB962C8B-B14F-4D97-AF65-F5344CB8AC3E}">
        <p14:creationId xmlns:p14="http://schemas.microsoft.com/office/powerpoint/2010/main" val="2012967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products manual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Segmentación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manual</a:t>
            </a: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6017098" y="2026971"/>
            <a:ext cx="5907452" cy="29340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Más orientada a anunciantes avanzados que tengan experiencia en segmentación</a:t>
            </a:r>
          </a:p>
        </p:txBody>
      </p:sp>
    </p:spTree>
    <p:extLst>
      <p:ext uri="{BB962C8B-B14F-4D97-AF65-F5344CB8AC3E}">
        <p14:creationId xmlns:p14="http://schemas.microsoft.com/office/powerpoint/2010/main" val="2171116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products manual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Segmentación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manual</a:t>
            </a: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6017098" y="2026971"/>
            <a:ext cx="5907452" cy="29340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4000" dirty="0">
                <a:solidFill>
                  <a:srgbClr val="000000"/>
                </a:solidFill>
                <a:latin typeface="Amazon Ember"/>
              </a:rPr>
              <a:t>Tienes un mayor control (que NO siempre tiene porque ser mejor) sobre la campaña </a:t>
            </a:r>
            <a:endParaRPr lang="es-ES" sz="4000" b="0" i="0" dirty="0">
              <a:solidFill>
                <a:srgbClr val="000000"/>
              </a:solidFill>
              <a:effectLst/>
              <a:latin typeface="Amazon Ember"/>
            </a:endParaRPr>
          </a:p>
        </p:txBody>
      </p:sp>
    </p:spTree>
    <p:extLst>
      <p:ext uri="{BB962C8B-B14F-4D97-AF65-F5344CB8AC3E}">
        <p14:creationId xmlns:p14="http://schemas.microsoft.com/office/powerpoint/2010/main" val="19303977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products manual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Segmentación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manual</a:t>
            </a: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6017098" y="2026971"/>
            <a:ext cx="5907452" cy="2934047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4000" dirty="0">
                <a:solidFill>
                  <a:srgbClr val="FF33CC"/>
                </a:solidFill>
                <a:latin typeface="Amazon Ember"/>
              </a:rPr>
              <a:t>Controlas…</a:t>
            </a: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Las palabras clave </a:t>
            </a:r>
          </a:p>
          <a:p>
            <a:pPr algn="r"/>
            <a:r>
              <a:rPr lang="es-ES" sz="4000" dirty="0">
                <a:solidFill>
                  <a:srgbClr val="000000"/>
                </a:solidFill>
                <a:latin typeface="Amazon Ember"/>
              </a:rPr>
              <a:t>por las que pujas</a:t>
            </a: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Los productos por </a:t>
            </a:r>
          </a:p>
          <a:p>
            <a:pPr algn="r"/>
            <a:r>
              <a:rPr lang="es-ES" sz="4000" dirty="0">
                <a:solidFill>
                  <a:srgbClr val="000000"/>
                </a:solidFill>
                <a:latin typeface="Amazon Ember"/>
              </a:rPr>
              <a:t>los que quieres pujar</a:t>
            </a:r>
            <a:endParaRPr lang="es-ES" sz="4000" b="0" i="0" dirty="0">
              <a:solidFill>
                <a:srgbClr val="000000"/>
              </a:solidFill>
              <a:effectLst/>
              <a:latin typeface="Amazon Ember"/>
            </a:endParaRPr>
          </a:p>
        </p:txBody>
      </p:sp>
    </p:spTree>
    <p:extLst>
      <p:ext uri="{BB962C8B-B14F-4D97-AF65-F5344CB8AC3E}">
        <p14:creationId xmlns:p14="http://schemas.microsoft.com/office/powerpoint/2010/main" val="2187883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Subtítulo 2">
            <a:extLst>
              <a:ext uri="{FF2B5EF4-FFF2-40B4-BE49-F238E27FC236}">
                <a16:creationId xmlns:a16="http://schemas.microsoft.com/office/drawing/2014/main" id="{3191FBCB-7EC6-4B66-B378-024D7DAB5ED1}"/>
              </a:ext>
            </a:extLst>
          </p:cNvPr>
          <p:cNvSpPr txBox="1">
            <a:spLocks/>
          </p:cNvSpPr>
          <p:nvPr/>
        </p:nvSpPr>
        <p:spPr>
          <a:xfrm>
            <a:off x="545227" y="2510644"/>
            <a:ext cx="4545842" cy="3054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s-ES" sz="2800" strike="sngStrike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Sesión 1 -&gt;  </a:t>
            </a:r>
            <a:r>
              <a:rPr lang="es-ES" sz="2800" strike="sngStrike" dirty="0">
                <a:latin typeface="Poppins Medium" panose="00000600000000000000" pitchFamily="50" charset="0"/>
                <a:cs typeface="Poppins Medium" panose="00000600000000000000" pitchFamily="50" charset="0"/>
              </a:rPr>
              <a:t>02/02/2022</a:t>
            </a:r>
          </a:p>
          <a:p>
            <a:r>
              <a:rPr lang="es-ES" sz="2800" strike="sngStrike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Sesión 2 -&gt; </a:t>
            </a:r>
            <a:r>
              <a:rPr lang="es-ES" sz="2800" strike="sngStrike" dirty="0">
                <a:latin typeface="Poppins Medium" panose="00000600000000000000" pitchFamily="50" charset="0"/>
                <a:cs typeface="Poppins Medium" panose="00000600000000000000" pitchFamily="50" charset="0"/>
              </a:rPr>
              <a:t>03/02/2022 </a:t>
            </a:r>
          </a:p>
          <a:p>
            <a:r>
              <a:rPr lang="es-ES" sz="2800" strike="sngStrike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Sesión 3 -&gt; </a:t>
            </a:r>
            <a:r>
              <a:rPr lang="es-ES" sz="2800" strike="sngStrike" dirty="0">
                <a:latin typeface="Poppins Medium" panose="00000600000000000000" pitchFamily="50" charset="0"/>
                <a:cs typeface="Poppins Medium" panose="00000600000000000000" pitchFamily="50" charset="0"/>
              </a:rPr>
              <a:t>09/02/2022 </a:t>
            </a:r>
          </a:p>
          <a:p>
            <a:r>
              <a:rPr lang="es-ES" sz="280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Sesión 4 -&gt; </a:t>
            </a:r>
            <a:r>
              <a:rPr lang="es-ES" sz="2800" dirty="0">
                <a:latin typeface="Poppins Medium" panose="00000600000000000000" pitchFamily="50" charset="0"/>
                <a:cs typeface="Poppins Medium" panose="00000600000000000000" pitchFamily="50" charset="0"/>
              </a:rPr>
              <a:t>10/02/2022 </a:t>
            </a:r>
          </a:p>
          <a:p>
            <a:r>
              <a:rPr lang="es-ES" sz="2800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</a:p>
        </p:txBody>
      </p:sp>
      <p:sp>
        <p:nvSpPr>
          <p:cNvPr id="104" name="Subtítulo 2">
            <a:extLst>
              <a:ext uri="{FF2B5EF4-FFF2-40B4-BE49-F238E27FC236}">
                <a16:creationId xmlns:a16="http://schemas.microsoft.com/office/drawing/2014/main" id="{FD909B9F-9E5B-44F1-B56B-31ACBA2796F6}"/>
              </a:ext>
            </a:extLst>
          </p:cNvPr>
          <p:cNvSpPr txBox="1">
            <a:spLocks/>
          </p:cNvSpPr>
          <p:nvPr/>
        </p:nvSpPr>
        <p:spPr>
          <a:xfrm>
            <a:off x="6718866" y="4487044"/>
            <a:ext cx="5095927" cy="5229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_tradnl" sz="1050" b="1" dirty="0" err="1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We</a:t>
            </a:r>
            <a:r>
              <a:rPr lang="es-ES_tradnl" sz="1050" b="1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Love SEO </a:t>
            </a:r>
            <a:r>
              <a:rPr lang="es-ES_tradnl" sz="1400" b="1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|</a:t>
            </a:r>
            <a:r>
              <a:rPr lang="es-ES_tradnl" sz="1400" b="1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_tradnl" sz="1050" b="1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Agencia de Marketing Digital</a:t>
            </a:r>
          </a:p>
          <a:p>
            <a:pPr algn="ctr"/>
            <a:r>
              <a:rPr lang="es-ES_tradnl" sz="105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https://weloveseo.es</a:t>
            </a:r>
            <a:r>
              <a:rPr lang="es-ES_tradnl" sz="105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_tradnl" sz="105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|</a:t>
            </a:r>
            <a:r>
              <a:rPr lang="es-ES_tradnl" sz="105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_tradnl" sz="105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juan@weloveseo.es</a:t>
            </a:r>
            <a:r>
              <a:rPr lang="es-ES_tradnl" sz="105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_tradnl" sz="1050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| </a:t>
            </a:r>
            <a:r>
              <a:rPr lang="es-ES_tradnl" sz="105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658 562 629</a:t>
            </a:r>
          </a:p>
        </p:txBody>
      </p:sp>
      <p:pic>
        <p:nvPicPr>
          <p:cNvPr id="7" name="Imagen 6" descr="Un dibujo animado con letras&#10;&#10;Descripción generada automáticamente con confianza media">
            <a:extLst>
              <a:ext uri="{FF2B5EF4-FFF2-40B4-BE49-F238E27FC236}">
                <a16:creationId xmlns:a16="http://schemas.microsoft.com/office/drawing/2014/main" id="{DFF84171-A141-4939-BF1E-1252E8B73C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0579" y="2846245"/>
            <a:ext cx="952500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739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products manual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Segmentación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manual</a:t>
            </a: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6917554" y="1940375"/>
            <a:ext cx="4243183" cy="383797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4000" dirty="0">
                <a:solidFill>
                  <a:srgbClr val="FF33CC"/>
                </a:solidFill>
                <a:latin typeface="Amazon Ember"/>
              </a:rPr>
              <a:t>Eliges…</a:t>
            </a: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Coincidencia </a:t>
            </a:r>
          </a:p>
          <a:p>
            <a:pPr algn="r"/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de palabras clave</a:t>
            </a:r>
            <a:endParaRPr lang="es-ES" sz="4000" dirty="0">
              <a:solidFill>
                <a:srgbClr val="000000"/>
              </a:solidFill>
              <a:latin typeface="Amazon Ember"/>
            </a:endParaRP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Categorías</a:t>
            </a: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rgbClr val="000000"/>
                </a:solidFill>
                <a:latin typeface="Amazon Ember"/>
              </a:rPr>
              <a:t>Productos</a:t>
            </a: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Marcas</a:t>
            </a: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dirty="0" err="1">
                <a:solidFill>
                  <a:srgbClr val="000000"/>
                </a:solidFill>
                <a:latin typeface="Amazon Ember"/>
              </a:rPr>
              <a:t>Etc</a:t>
            </a:r>
            <a:r>
              <a:rPr lang="es-ES" sz="4000" dirty="0">
                <a:solidFill>
                  <a:srgbClr val="000000"/>
                </a:solidFill>
                <a:latin typeface="Amazon Ember"/>
              </a:rPr>
              <a:t>…</a:t>
            </a:r>
            <a:endParaRPr lang="es-ES" sz="4000" b="0" i="0" dirty="0">
              <a:solidFill>
                <a:srgbClr val="000000"/>
              </a:solidFill>
              <a:effectLst/>
              <a:latin typeface="Amazon Ember"/>
            </a:endParaRPr>
          </a:p>
        </p:txBody>
      </p:sp>
    </p:spTree>
    <p:extLst>
      <p:ext uri="{BB962C8B-B14F-4D97-AF65-F5344CB8AC3E}">
        <p14:creationId xmlns:p14="http://schemas.microsoft.com/office/powerpoint/2010/main" val="27214624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display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dónde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aparecen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anuncios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BEC354DB-136F-4383-8650-5DE8018610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0392" y="2156262"/>
            <a:ext cx="5256690" cy="345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388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Estrategias de puja</a:t>
            </a:r>
          </a:p>
        </p:txBody>
      </p:sp>
    </p:spTree>
    <p:extLst>
      <p:ext uri="{BB962C8B-B14F-4D97-AF65-F5344CB8AC3E}">
        <p14:creationId xmlns:p14="http://schemas.microsoft.com/office/powerpoint/2010/main" val="27395771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products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3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estrategias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puja</a:t>
            </a: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3A4139D6-B66D-4C50-9578-8B5FA33F4E68}"/>
              </a:ext>
            </a:extLst>
          </p:cNvPr>
          <p:cNvSpPr txBox="1">
            <a:spLocks/>
          </p:cNvSpPr>
          <p:nvPr/>
        </p:nvSpPr>
        <p:spPr>
          <a:xfrm>
            <a:off x="7071238" y="2228141"/>
            <a:ext cx="4391183" cy="32454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Pujas dinámicas</a:t>
            </a:r>
          </a:p>
          <a:p>
            <a:pPr algn="r"/>
            <a:r>
              <a:rPr lang="es-ES" sz="4000" b="0" i="0" dirty="0">
                <a:solidFill>
                  <a:srgbClr val="FF33CC"/>
                </a:solidFill>
                <a:effectLst/>
                <a:latin typeface="Amazon Ember"/>
              </a:rPr>
              <a:t>Solo reducir</a:t>
            </a:r>
            <a:endParaRPr lang="es-ES" sz="4000" dirty="0">
              <a:solidFill>
                <a:srgbClr val="FF33CC"/>
              </a:solidFill>
              <a:latin typeface="Amazon Ember"/>
            </a:endParaRP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Pujas dinámicas</a:t>
            </a:r>
          </a:p>
          <a:p>
            <a:pPr algn="r"/>
            <a:r>
              <a:rPr lang="es-ES" sz="4000" b="0" i="0" dirty="0">
                <a:solidFill>
                  <a:srgbClr val="FF33CC"/>
                </a:solidFill>
                <a:effectLst/>
                <a:latin typeface="Amazon Ember"/>
              </a:rPr>
              <a:t>Aumentar y reducir</a:t>
            </a:r>
            <a:endParaRPr lang="es-ES" sz="4000" dirty="0">
              <a:solidFill>
                <a:srgbClr val="FF33CC"/>
              </a:solidFill>
              <a:latin typeface="Amazon Ember"/>
            </a:endParaRP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Pujas fijas</a:t>
            </a:r>
            <a:endParaRPr lang="es-ES" sz="4000" dirty="0">
              <a:solidFill>
                <a:srgbClr val="000000"/>
              </a:solidFill>
              <a:latin typeface="Amazon Ember"/>
            </a:endParaRPr>
          </a:p>
        </p:txBody>
      </p:sp>
    </p:spTree>
    <p:extLst>
      <p:ext uri="{BB962C8B-B14F-4D97-AF65-F5344CB8AC3E}">
        <p14:creationId xmlns:p14="http://schemas.microsoft.com/office/powerpoint/2010/main" val="29785473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Pujas dinámicas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solo reducir </a:t>
            </a:r>
          </a:p>
        </p:txBody>
      </p:sp>
    </p:spTree>
    <p:extLst>
      <p:ext uri="{BB962C8B-B14F-4D97-AF65-F5344CB8AC3E}">
        <p14:creationId xmlns:p14="http://schemas.microsoft.com/office/powerpoint/2010/main" val="27892382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Dinámicas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– solo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reducir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000000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Al elegir la estrategia de pujas dinámicas: solo reducir…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chemeClr val="bg1">
                    <a:lumMod val="50000"/>
                  </a:schemeClr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Se reducen las pujas en tiempo real para los clics que tengan menos probabilidad de convertirse en una venta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chemeClr val="bg1">
                    <a:lumMod val="50000"/>
                  </a:schemeClr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Si existe una oportunidad en la que se predice que es menos probable que tu anuncio se convierta en una venta </a:t>
            </a:r>
            <a:r>
              <a:rPr lang="es-ES" b="0" i="0" dirty="0">
                <a:solidFill>
                  <a:srgbClr val="FF33CC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(por ejemplo, un término de búsqueda menos relevante, en un emplazamiento que no funciona bien, etc.)</a:t>
            </a:r>
            <a:r>
              <a:rPr lang="es-ES" b="0" i="0" dirty="0">
                <a:solidFill>
                  <a:schemeClr val="bg1">
                    <a:lumMod val="50000"/>
                  </a:schemeClr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, se puede llegar a reducir la puja para esa subasta</a:t>
            </a:r>
            <a:endParaRPr lang="en-US" dirty="0">
              <a:solidFill>
                <a:schemeClr val="bg1">
                  <a:lumMod val="50000"/>
                </a:schemeClr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381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Pujas dinámicas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aumentar y reducir</a:t>
            </a:r>
          </a:p>
        </p:txBody>
      </p:sp>
    </p:spTree>
    <p:extLst>
      <p:ext uri="{BB962C8B-B14F-4D97-AF65-F5344CB8AC3E}">
        <p14:creationId xmlns:p14="http://schemas.microsoft.com/office/powerpoint/2010/main" val="28686680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Dinámicas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–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aumentar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y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reducir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000000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Al elegir la estrategia de pujas dinámicas: aumentar y reducir…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 aumentarán</a:t>
            </a:r>
            <a:r>
              <a:rPr lang="es-ES" b="0" i="0" dirty="0">
                <a:solidFill>
                  <a:schemeClr val="bg1">
                    <a:lumMod val="50000"/>
                  </a:schemeClr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tus pujas en tiempo real para los clics que tengan más probabilidades de convertirse en una venta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 </a:t>
            </a:r>
            <a:r>
              <a:rPr lang="es-ES" b="0" i="0" dirty="0">
                <a:solidFill>
                  <a:schemeClr val="bg1">
                    <a:lumMod val="50000"/>
                  </a:schemeClr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reducirán para los clics que tengan menos probabilidades</a:t>
            </a:r>
          </a:p>
        </p:txBody>
      </p:sp>
    </p:spTree>
    <p:extLst>
      <p:ext uri="{BB962C8B-B14F-4D97-AF65-F5344CB8AC3E}">
        <p14:creationId xmlns:p14="http://schemas.microsoft.com/office/powerpoint/2010/main" val="4466442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Dinámicas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–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aumentar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y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reducir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000000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NO se aumentan las pujas en más de un 100% para los emplazamientos de las primeras páginas de resultados de búsqueda</a:t>
            </a:r>
            <a:endParaRPr lang="es-ES" dirty="0">
              <a:solidFill>
                <a:srgbClr val="000000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000000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Ni en más de un 50% para los demás emplazamientos</a:t>
            </a:r>
          </a:p>
        </p:txBody>
      </p:sp>
    </p:spTree>
    <p:extLst>
      <p:ext uri="{BB962C8B-B14F-4D97-AF65-F5344CB8AC3E}">
        <p14:creationId xmlns:p14="http://schemas.microsoft.com/office/powerpoint/2010/main" val="1423596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Dinámicas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–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aumentar</a:t>
            </a:r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y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reducir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000000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La puja se aumenta </a:t>
            </a:r>
            <a:r>
              <a:rPr lang="es-ES" dirty="0">
                <a:solidFill>
                  <a:srgbClr val="000000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o se</a:t>
            </a:r>
            <a:r>
              <a:rPr lang="es-ES" b="0" i="0" dirty="0">
                <a:solidFill>
                  <a:srgbClr val="000000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reduce en base a la probabilidad de conversión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chemeClr val="bg1">
                    <a:lumMod val="50000"/>
                  </a:schemeClr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Si existe una oportunidad de que tu anuncio tenga más probabilidades de convertirse en una venta </a:t>
            </a:r>
            <a:r>
              <a:rPr lang="es-ES" b="0" i="0" dirty="0">
                <a:solidFill>
                  <a:srgbClr val="FF33CC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(por ejemplo, el anuncio aparece para una consulta de búsqueda relevante, en un emplazamiento que funciona bien, etc.)</a:t>
            </a:r>
            <a:r>
              <a:rPr lang="es-ES" b="0" i="0" dirty="0">
                <a:solidFill>
                  <a:schemeClr val="bg1">
                    <a:lumMod val="50000"/>
                  </a:schemeClr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, se puede aumentar la puja para esa subasta.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chemeClr val="bg1">
                    <a:lumMod val="50000"/>
                  </a:schemeClr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Si existe una menor probabilidad de conversión es </a:t>
            </a:r>
            <a:r>
              <a:rPr lang="es-ES" b="0" i="0" dirty="0" err="1">
                <a:solidFill>
                  <a:schemeClr val="bg1">
                    <a:lumMod val="50000"/>
                  </a:schemeClr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porbable</a:t>
            </a:r>
            <a:r>
              <a:rPr lang="es-ES" b="0" i="0" dirty="0">
                <a:solidFill>
                  <a:schemeClr val="bg1">
                    <a:lumMod val="50000"/>
                  </a:schemeClr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que se reduzca la puja para esa subasta</a:t>
            </a:r>
          </a:p>
        </p:txBody>
      </p:sp>
    </p:spTree>
    <p:extLst>
      <p:ext uri="{BB962C8B-B14F-4D97-AF65-F5344CB8AC3E}">
        <p14:creationId xmlns:p14="http://schemas.microsoft.com/office/powerpoint/2010/main" val="9564315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CD37B2-5C84-40C0-A392-1C4C8CD2A9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Sesión 4</a:t>
            </a:r>
          </a:p>
        </p:txBody>
      </p:sp>
    </p:spTree>
    <p:extLst>
      <p:ext uri="{BB962C8B-B14F-4D97-AF65-F5344CB8AC3E}">
        <p14:creationId xmlns:p14="http://schemas.microsoft.com/office/powerpoint/2010/main" val="19760261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Pujas fijas</a:t>
            </a:r>
          </a:p>
        </p:txBody>
      </p:sp>
    </p:spTree>
    <p:extLst>
      <p:ext uri="{BB962C8B-B14F-4D97-AF65-F5344CB8AC3E}">
        <p14:creationId xmlns:p14="http://schemas.microsoft.com/office/powerpoint/2010/main" val="11535478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Pujas </a:t>
            </a:r>
            <a:r>
              <a:rPr lang="en-US" sz="28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fijas</a:t>
            </a:r>
            <a:endParaRPr lang="en-US" sz="28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000000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Al elegir la estrategia de pujas fijadas, se utiliza SIEMPRE la puja exacta para todas las oportunidades y no se ajustan en base a las probabilidades de conversión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000000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En comparación con la estrategia de pujas dinámicas, es probable que obtengas más impresiones, pero menos conversiones de la inversión publicitaria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3806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¿cómo se miden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los resultados?</a:t>
            </a:r>
          </a:p>
        </p:txBody>
      </p:sp>
    </p:spTree>
    <p:extLst>
      <p:ext uri="{BB962C8B-B14F-4D97-AF65-F5344CB8AC3E}">
        <p14:creationId xmlns:p14="http://schemas.microsoft.com/office/powerpoint/2010/main" val="4143274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display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Medición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sponsored products</a:t>
            </a: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5208795" y="2448147"/>
            <a:ext cx="5907452" cy="3588937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b="0" i="0" dirty="0">
                <a:solidFill>
                  <a:srgbClr val="FF33CC"/>
                </a:solidFill>
                <a:effectLst/>
                <a:latin typeface="Amazon Ember"/>
              </a:rPr>
              <a:t>ROAS</a:t>
            </a:r>
          </a:p>
          <a:p>
            <a:pPr algn="r"/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ventas/inversión publicitaria</a:t>
            </a:r>
            <a:endParaRPr lang="es-ES" sz="4000" dirty="0">
              <a:solidFill>
                <a:srgbClr val="000000"/>
              </a:solidFill>
              <a:latin typeface="Amazon Ember"/>
            </a:endParaRP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b="0" i="0" dirty="0">
                <a:solidFill>
                  <a:srgbClr val="FF33CC"/>
                </a:solidFill>
                <a:effectLst/>
                <a:latin typeface="Amazon Ember"/>
              </a:rPr>
              <a:t>ACOS</a:t>
            </a:r>
          </a:p>
          <a:p>
            <a:pPr algn="r"/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inversión publicitaria/ventas</a:t>
            </a:r>
            <a:endParaRPr lang="es-ES" sz="4000" dirty="0">
              <a:solidFill>
                <a:srgbClr val="000000"/>
              </a:solidFill>
              <a:latin typeface="Amazon Ember"/>
            </a:endParaRPr>
          </a:p>
          <a:p>
            <a:pPr marL="571500" indent="-571500" algn="r">
              <a:buFont typeface="Arial" panose="020B0604020202020204" pitchFamily="34" charset="0"/>
              <a:buChar char="•"/>
            </a:pPr>
            <a:endParaRPr lang="es-ES" sz="4000" b="0" i="0" dirty="0">
              <a:solidFill>
                <a:srgbClr val="000000"/>
              </a:solidFill>
              <a:effectLst/>
              <a:latin typeface="Amazon Ember"/>
            </a:endParaRPr>
          </a:p>
        </p:txBody>
      </p:sp>
    </p:spTree>
    <p:extLst>
      <p:ext uri="{BB962C8B-B14F-4D97-AF65-F5344CB8AC3E}">
        <p14:creationId xmlns:p14="http://schemas.microsoft.com/office/powerpoint/2010/main" val="12051971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Sponsored</a:t>
            </a: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display</a:t>
            </a:r>
            <a:endParaRPr lang="es-ES" sz="7200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7189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Sponsored display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Este tipo de campañas, tiene una doble misión.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La de reconocimiento de marca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La de una mayor difusión de los productos que vendemos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3085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Sponsored display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Son un tipo de campañas menos efectiva (en cuanto a lo transaccional)</a:t>
            </a:r>
            <a:r>
              <a:rPr lang="en-U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b="0" i="0" dirty="0" err="1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ya</a:t>
            </a:r>
            <a:r>
              <a:rPr lang="en-U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b="0" i="0" dirty="0" err="1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el</a:t>
            </a:r>
            <a:r>
              <a:rPr lang="en-U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b="0" i="0" dirty="0" err="1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usuario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no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tiene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una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intención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activa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compra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Se </a:t>
            </a:r>
            <a:r>
              <a:rPr lang="en-US" b="0" i="0" dirty="0" err="1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muestra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al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usuario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base a una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serie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parámetros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como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…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0" i="0" dirty="0" err="1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Búsquedas</a:t>
            </a:r>
            <a:r>
              <a:rPr lang="en-U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que </a:t>
            </a:r>
            <a:r>
              <a:rPr lang="en-US" b="0" i="0" dirty="0" err="1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han</a:t>
            </a:r>
            <a:r>
              <a:rPr lang="en-U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b="0" i="0" dirty="0" err="1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realizado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0" i="0" dirty="0" err="1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Categorías</a:t>
            </a:r>
            <a:r>
              <a:rPr lang="en-U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b="0" i="0" dirty="0" err="1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las que </a:t>
            </a:r>
            <a:r>
              <a:rPr lang="en-US" b="0" i="0" dirty="0" err="1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nave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gan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0" i="0" dirty="0" err="1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r>
              <a:rPr lang="en-U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b="0" i="0" dirty="0" err="1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en</a:t>
            </a:r>
            <a:r>
              <a:rPr lang="en-U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lo que se </a:t>
            </a:r>
            <a:r>
              <a:rPr lang="en-US" b="0" i="0" dirty="0" err="1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han</a:t>
            </a:r>
            <a:r>
              <a:rPr lang="en-U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b="0" i="0" dirty="0" err="1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interesado</a:t>
            </a:r>
            <a:endParaRPr lang="en-US" b="0" i="0" dirty="0">
              <a:effectLst/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Por </a:t>
            </a:r>
            <a:r>
              <a:rPr lang="en-US" b="0" i="0" dirty="0" err="1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ende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,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nuestra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marca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y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nuestros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son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más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reconocidos</a:t>
            </a:r>
            <a:r>
              <a:rPr lang="en-US" dirty="0">
                <a:latin typeface="Poppins Medium" panose="00000600000000000000" pitchFamily="50" charset="0"/>
                <a:cs typeface="Poppins Medium" panose="00000600000000000000" pitchFamily="50" charset="0"/>
              </a:rPr>
              <a:t> por los </a:t>
            </a:r>
            <a:r>
              <a:rPr lang="en-US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usuarios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1503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Sponsored display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Son campañas CPC o </a:t>
            </a:r>
            <a:r>
              <a:rPr lang="es-ES" b="0" i="0" dirty="0" err="1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vCPM</a:t>
            </a:r>
            <a:r>
              <a:rPr lang="es-E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(coste por cada 1000 impresiones visibles</a:t>
            </a:r>
            <a:endParaRPr lang="es-E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r>
              <a:rPr lang="es-E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Puedes retocar las pujar o pausar las campañas cuando tu lo creas conveniente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3705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products manual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Segmentación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manual</a:t>
            </a: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6017098" y="2026971"/>
            <a:ext cx="5907452" cy="2934047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4000" dirty="0">
                <a:solidFill>
                  <a:srgbClr val="FF33CC"/>
                </a:solidFill>
                <a:latin typeface="Amazon Ember"/>
              </a:rPr>
              <a:t>Controlas…</a:t>
            </a: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Las palabras clave </a:t>
            </a:r>
          </a:p>
          <a:p>
            <a:pPr algn="r"/>
            <a:r>
              <a:rPr lang="es-ES" sz="4000" dirty="0">
                <a:solidFill>
                  <a:srgbClr val="000000"/>
                </a:solidFill>
                <a:latin typeface="Amazon Ember"/>
              </a:rPr>
              <a:t>por las que pujas</a:t>
            </a: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Los productos por </a:t>
            </a:r>
          </a:p>
          <a:p>
            <a:pPr algn="r"/>
            <a:r>
              <a:rPr lang="es-ES" sz="4000" dirty="0">
                <a:solidFill>
                  <a:srgbClr val="000000"/>
                </a:solidFill>
                <a:latin typeface="Amazon Ember"/>
              </a:rPr>
              <a:t>los que quieres pujar</a:t>
            </a:r>
            <a:endParaRPr lang="es-ES" sz="4000" b="0" i="0" dirty="0">
              <a:solidFill>
                <a:srgbClr val="000000"/>
              </a:solidFill>
              <a:effectLst/>
              <a:latin typeface="Amazon Ember"/>
            </a:endParaRPr>
          </a:p>
        </p:txBody>
      </p:sp>
    </p:spTree>
    <p:extLst>
      <p:ext uri="{BB962C8B-B14F-4D97-AF65-F5344CB8AC3E}">
        <p14:creationId xmlns:p14="http://schemas.microsoft.com/office/powerpoint/2010/main" val="25458803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display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dónde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aparecen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anuncios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CA11C8DF-81CF-45B0-927D-395A6EE8C9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8914" y="2343151"/>
            <a:ext cx="4906051" cy="284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988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Tipos de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campañas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en </a:t>
            </a:r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amazon</a:t>
            </a:r>
            <a:endParaRPr lang="es-ES" sz="7200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2218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display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dónde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aparecen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anuncios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21080E7C-C6D8-420C-AB78-06CE22AC74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0761" y="2385867"/>
            <a:ext cx="5226366" cy="289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4391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display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dónde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aparecen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anuncios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  <p:pic>
        <p:nvPicPr>
          <p:cNvPr id="3" name="Imagen 2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57ACA88E-1F21-4F3A-86F0-0ECB521348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948" y="2338802"/>
            <a:ext cx="5168134" cy="311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6909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display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dónde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aparecen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anuncios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C7D0623F-1468-449B-A7CC-9C1ECAF1B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7384" y="2333375"/>
            <a:ext cx="5283205" cy="305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634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display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dónde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aparecen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anuncios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  <p:pic>
        <p:nvPicPr>
          <p:cNvPr id="3" name="Imagen 2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E27458EB-1ECC-4A9E-94BB-402880960E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3345" y="2407613"/>
            <a:ext cx="5319211" cy="291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9056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¿cómo se miden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los resultados?</a:t>
            </a:r>
          </a:p>
        </p:txBody>
      </p:sp>
    </p:spTree>
    <p:extLst>
      <p:ext uri="{BB962C8B-B14F-4D97-AF65-F5344CB8AC3E}">
        <p14:creationId xmlns:p14="http://schemas.microsoft.com/office/powerpoint/2010/main" val="24767695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display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Medición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sponsored display</a:t>
            </a:r>
          </a:p>
        </p:txBody>
      </p:sp>
      <p:sp>
        <p:nvSpPr>
          <p:cNvPr id="89" name="Marcador de texto 5">
            <a:extLst>
              <a:ext uri="{FF2B5EF4-FFF2-40B4-BE49-F238E27FC236}">
                <a16:creationId xmlns:a16="http://schemas.microsoft.com/office/drawing/2014/main" id="{EBE477D2-00B3-4981-BB3B-81F2D58E5DDD}"/>
              </a:ext>
            </a:extLst>
          </p:cNvPr>
          <p:cNvSpPr txBox="1">
            <a:spLocks/>
          </p:cNvSpPr>
          <p:nvPr/>
        </p:nvSpPr>
        <p:spPr>
          <a:xfrm>
            <a:off x="6988646" y="1965430"/>
            <a:ext cx="4377036" cy="403424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b="0" i="0" dirty="0">
                <a:solidFill>
                  <a:srgbClr val="FF33CC"/>
                </a:solidFill>
                <a:effectLst/>
                <a:latin typeface="Amazon Ember"/>
              </a:rPr>
              <a:t>ROAS</a:t>
            </a:r>
          </a:p>
          <a:p>
            <a:pPr algn="r"/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ventas/inversión publicitaria</a:t>
            </a:r>
            <a:endParaRPr lang="es-ES" sz="4000" dirty="0">
              <a:solidFill>
                <a:srgbClr val="000000"/>
              </a:solidFill>
              <a:latin typeface="Amazon Ember"/>
            </a:endParaRP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b="0" i="0" dirty="0">
                <a:solidFill>
                  <a:srgbClr val="FF33CC"/>
                </a:solidFill>
                <a:effectLst/>
                <a:latin typeface="Amazon Ember"/>
              </a:rPr>
              <a:t>CTR</a:t>
            </a:r>
          </a:p>
          <a:p>
            <a:pPr algn="r"/>
            <a:r>
              <a:rPr lang="es-ES" sz="4000" dirty="0" err="1">
                <a:solidFill>
                  <a:srgbClr val="000000"/>
                </a:solidFill>
                <a:latin typeface="Amazon Ember"/>
              </a:rPr>
              <a:t>NºClicks</a:t>
            </a:r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/ impresiones</a:t>
            </a: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rgbClr val="FF33CC"/>
                </a:solidFill>
                <a:latin typeface="Amazon Ember"/>
              </a:rPr>
              <a:t>Nuevos Pedidos</a:t>
            </a:r>
          </a:p>
          <a:p>
            <a:pPr marL="571500" indent="-571500" algn="r">
              <a:buFont typeface="Arial" panose="020B0604020202020204" pitchFamily="34" charset="0"/>
              <a:buChar char="•"/>
            </a:pPr>
            <a:endParaRPr lang="es-ES" sz="4000" b="0" i="0" dirty="0">
              <a:solidFill>
                <a:srgbClr val="000000"/>
              </a:solidFill>
              <a:effectLst/>
              <a:latin typeface="Amazon Ember"/>
            </a:endParaRPr>
          </a:p>
        </p:txBody>
      </p:sp>
    </p:spTree>
    <p:extLst>
      <p:ext uri="{BB962C8B-B14F-4D97-AF65-F5344CB8AC3E}">
        <p14:creationId xmlns:p14="http://schemas.microsoft.com/office/powerpoint/2010/main" val="19030142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Sponsored</a:t>
            </a: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 Brand</a:t>
            </a:r>
          </a:p>
        </p:txBody>
      </p:sp>
    </p:spTree>
    <p:extLst>
      <p:ext uri="{BB962C8B-B14F-4D97-AF65-F5344CB8AC3E}">
        <p14:creationId xmlns:p14="http://schemas.microsoft.com/office/powerpoint/2010/main" val="1446029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¿para qué sirven este tipo de campañas?</a:t>
            </a:r>
          </a:p>
        </p:txBody>
      </p:sp>
    </p:spTree>
    <p:extLst>
      <p:ext uri="{BB962C8B-B14F-4D97-AF65-F5344CB8AC3E}">
        <p14:creationId xmlns:p14="http://schemas.microsoft.com/office/powerpoint/2010/main" val="8721749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Sponsored brand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Las campañas de marca, son una solución efectiva para marcas (registradas en Amazon) que son desconocidas y quieren tener una mayor difusión dentro de los usuarios de Amazon, intentando estar en su “top </a:t>
            </a:r>
            <a:r>
              <a:rPr lang="es-ES" b="0" i="0" dirty="0" err="1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of</a:t>
            </a:r>
            <a:r>
              <a:rPr lang="es-E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" b="0" i="0" dirty="0" err="1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mind</a:t>
            </a:r>
            <a:r>
              <a:rPr lang="es-E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”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4277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Sponsored brand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0" i="0" dirty="0" err="1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Sponsored</a:t>
            </a:r>
            <a:r>
              <a:rPr lang="es-E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" b="0" i="0" dirty="0" err="1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Brands</a:t>
            </a:r>
            <a:r>
              <a:rPr lang="es-E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 está disponible para los vendedores profesionales inscritos en el </a:t>
            </a:r>
            <a:r>
              <a:rPr lang="es-ES" b="0" i="0" u="none" strike="noStrike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Registro de marcas en Amazon</a:t>
            </a:r>
            <a:r>
              <a:rPr lang="es-E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, proveedores, editores de libros y agencias</a:t>
            </a:r>
            <a:endParaRPr lang="es-E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Es posible que los productos y las funcionalidades no estén disponibles en todos los países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035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products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automática</a:t>
            </a:r>
            <a:endParaRPr lang="en-US" sz="4800" cap="all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Tipos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campañas</a:t>
            </a:r>
            <a:endParaRPr lang="en-US" sz="52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5461120" y="1033371"/>
            <a:ext cx="5907452" cy="3762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b="0" i="0" dirty="0" err="1">
                <a:solidFill>
                  <a:srgbClr val="000000"/>
                </a:solidFill>
                <a:effectLst/>
                <a:latin typeface="Amazon Ember"/>
              </a:rPr>
              <a:t>Sponsored</a:t>
            </a:r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 </a:t>
            </a:r>
            <a:r>
              <a:rPr lang="es-ES" sz="4000" dirty="0" err="1">
                <a:solidFill>
                  <a:srgbClr val="000000"/>
                </a:solidFill>
                <a:latin typeface="Amazon Ember"/>
              </a:rPr>
              <a:t>P</a:t>
            </a:r>
            <a:r>
              <a:rPr lang="es-ES" sz="4000" b="0" i="0" dirty="0" err="1">
                <a:solidFill>
                  <a:srgbClr val="000000"/>
                </a:solidFill>
                <a:effectLst/>
                <a:latin typeface="Amazon Ember"/>
              </a:rPr>
              <a:t>roduct</a:t>
            </a:r>
            <a:endParaRPr lang="es-ES" sz="4000" b="0" i="0" dirty="0">
              <a:solidFill>
                <a:srgbClr val="000000"/>
              </a:solidFill>
              <a:effectLst/>
              <a:latin typeface="Amazon Ember"/>
            </a:endParaRP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dirty="0" err="1">
                <a:solidFill>
                  <a:srgbClr val="000000"/>
                </a:solidFill>
                <a:latin typeface="Amazon Ember"/>
              </a:rPr>
              <a:t>Sponsored</a:t>
            </a:r>
            <a:r>
              <a:rPr lang="es-ES" sz="4000" dirty="0">
                <a:solidFill>
                  <a:srgbClr val="000000"/>
                </a:solidFill>
                <a:latin typeface="Amazon Ember"/>
              </a:rPr>
              <a:t> Brand</a:t>
            </a: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b="0" i="0" dirty="0" err="1">
                <a:solidFill>
                  <a:srgbClr val="000000"/>
                </a:solidFill>
                <a:effectLst/>
                <a:latin typeface="Amazon Ember"/>
              </a:rPr>
              <a:t>Sponsored</a:t>
            </a:r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 </a:t>
            </a:r>
            <a:r>
              <a:rPr lang="es-ES" sz="4000" b="0" i="0" dirty="0" err="1">
                <a:solidFill>
                  <a:srgbClr val="000000"/>
                </a:solidFill>
                <a:effectLst/>
                <a:latin typeface="Amazon Ember"/>
              </a:rPr>
              <a:t>Display</a:t>
            </a:r>
            <a:endParaRPr lang="es-ES" sz="4000" b="0" i="0" dirty="0">
              <a:solidFill>
                <a:srgbClr val="000000"/>
              </a:solidFill>
              <a:effectLst/>
              <a:latin typeface="Amazon Ember"/>
            </a:endParaRPr>
          </a:p>
        </p:txBody>
      </p:sp>
    </p:spTree>
    <p:extLst>
      <p:ext uri="{BB962C8B-B14F-4D97-AF65-F5344CB8AC3E}">
        <p14:creationId xmlns:p14="http://schemas.microsoft.com/office/powerpoint/2010/main" val="21503428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brand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Lugares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donde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anunciarse</a:t>
            </a:r>
            <a:endParaRPr lang="en-US" sz="52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pic>
        <p:nvPicPr>
          <p:cNvPr id="4" name="Imagen 3" descr="Interfaz de usuario gráfica, Texto, Aplicación, Chat o mensaje de texto&#10;&#10;Descripción generada automáticamente">
            <a:extLst>
              <a:ext uri="{FF2B5EF4-FFF2-40B4-BE49-F238E27FC236}">
                <a16:creationId xmlns:a16="http://schemas.microsoft.com/office/drawing/2014/main" id="{DAE0A257-009E-451E-A3AE-059B57DAAA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4028" y="2298719"/>
            <a:ext cx="4143375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707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Sponsored brand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Es posible que tus anuncios se muestren en la parte superior, junto, o entre los resultados de compra</a:t>
            </a:r>
            <a:endParaRPr lang="es-E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Los anuncios aparecerán tanto si el usuario está utilizando un equipo de escritorio como un dispositivo móvil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217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7F7527-5AC0-479A-B79F-9CF463410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309F57-B331-41A7-9154-15EC2AF45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845162" cy="6858000"/>
          </a:xfrm>
          <a:custGeom>
            <a:avLst/>
            <a:gdLst>
              <a:gd name="connsiteX0" fmla="*/ 0 w 8845162"/>
              <a:gd name="connsiteY0" fmla="*/ 0 h 6858000"/>
              <a:gd name="connsiteX1" fmla="*/ 6265248 w 8845162"/>
              <a:gd name="connsiteY1" fmla="*/ 0 h 6858000"/>
              <a:gd name="connsiteX2" fmla="*/ 7537703 w 8845162"/>
              <a:gd name="connsiteY2" fmla="*/ 0 h 6858000"/>
              <a:gd name="connsiteX3" fmla="*/ 8845162 w 8845162"/>
              <a:gd name="connsiteY3" fmla="*/ 0 h 6858000"/>
              <a:gd name="connsiteX4" fmla="*/ 8845162 w 8845162"/>
              <a:gd name="connsiteY4" fmla="*/ 6858000 h 6858000"/>
              <a:gd name="connsiteX5" fmla="*/ 7537703 w 8845162"/>
              <a:gd name="connsiteY5" fmla="*/ 6858000 h 6858000"/>
              <a:gd name="connsiteX6" fmla="*/ 6265248 w 8845162"/>
              <a:gd name="connsiteY6" fmla="*/ 6858000 h 6858000"/>
              <a:gd name="connsiteX7" fmla="*/ 20957 w 8845162"/>
              <a:gd name="connsiteY7" fmla="*/ 6858000 h 6858000"/>
              <a:gd name="connsiteX8" fmla="*/ 46002 w 8845162"/>
              <a:gd name="connsiteY8" fmla="*/ 6702325 h 6858000"/>
              <a:gd name="connsiteX9" fmla="*/ 69870 w 8845162"/>
              <a:gd name="connsiteY9" fmla="*/ 6547334 h 6858000"/>
              <a:gd name="connsiteX10" fmla="*/ 93234 w 8845162"/>
              <a:gd name="connsiteY10" fmla="*/ 6391658 h 6858000"/>
              <a:gd name="connsiteX11" fmla="*/ 113237 w 8845162"/>
              <a:gd name="connsiteY11" fmla="*/ 6235295 h 6858000"/>
              <a:gd name="connsiteX12" fmla="*/ 133409 w 8845162"/>
              <a:gd name="connsiteY12" fmla="*/ 6079619 h 6858000"/>
              <a:gd name="connsiteX13" fmla="*/ 152234 w 8845162"/>
              <a:gd name="connsiteY13" fmla="*/ 5923256 h 6858000"/>
              <a:gd name="connsiteX14" fmla="*/ 168370 w 8845162"/>
              <a:gd name="connsiteY14" fmla="*/ 5768951 h 6858000"/>
              <a:gd name="connsiteX15" fmla="*/ 183667 w 8845162"/>
              <a:gd name="connsiteY15" fmla="*/ 5612589 h 6858000"/>
              <a:gd name="connsiteX16" fmla="*/ 197619 w 8845162"/>
              <a:gd name="connsiteY16" fmla="*/ 5456912 h 6858000"/>
              <a:gd name="connsiteX17" fmla="*/ 209720 w 8845162"/>
              <a:gd name="connsiteY17" fmla="*/ 5303979 h 6858000"/>
              <a:gd name="connsiteX18" fmla="*/ 221823 w 8845162"/>
              <a:gd name="connsiteY18" fmla="*/ 5148988 h 6858000"/>
              <a:gd name="connsiteX19" fmla="*/ 231908 w 8845162"/>
              <a:gd name="connsiteY19" fmla="*/ 4996055 h 6858000"/>
              <a:gd name="connsiteX20" fmla="*/ 239808 w 8845162"/>
              <a:gd name="connsiteY20" fmla="*/ 4843121 h 6858000"/>
              <a:gd name="connsiteX21" fmla="*/ 248045 w 8845162"/>
              <a:gd name="connsiteY21" fmla="*/ 4690874 h 6858000"/>
              <a:gd name="connsiteX22" fmla="*/ 254936 w 8845162"/>
              <a:gd name="connsiteY22" fmla="*/ 4539998 h 6858000"/>
              <a:gd name="connsiteX23" fmla="*/ 259811 w 8845162"/>
              <a:gd name="connsiteY23" fmla="*/ 4390493 h 6858000"/>
              <a:gd name="connsiteX24" fmla="*/ 264014 w 8845162"/>
              <a:gd name="connsiteY24" fmla="*/ 4240989 h 6858000"/>
              <a:gd name="connsiteX25" fmla="*/ 268047 w 8845162"/>
              <a:gd name="connsiteY25" fmla="*/ 4092856 h 6858000"/>
              <a:gd name="connsiteX26" fmla="*/ 269897 w 8845162"/>
              <a:gd name="connsiteY26" fmla="*/ 3946781 h 6858000"/>
              <a:gd name="connsiteX27" fmla="*/ 271913 w 8845162"/>
              <a:gd name="connsiteY27" fmla="*/ 3800705 h 6858000"/>
              <a:gd name="connsiteX28" fmla="*/ 272922 w 8845162"/>
              <a:gd name="connsiteY28" fmla="*/ 3656687 h 6858000"/>
              <a:gd name="connsiteX29" fmla="*/ 271913 w 8845162"/>
              <a:gd name="connsiteY29" fmla="*/ 3514041 h 6858000"/>
              <a:gd name="connsiteX30" fmla="*/ 271913 w 8845162"/>
              <a:gd name="connsiteY30" fmla="*/ 3372766 h 6858000"/>
              <a:gd name="connsiteX31" fmla="*/ 269897 w 8845162"/>
              <a:gd name="connsiteY31" fmla="*/ 3232863 h 6858000"/>
              <a:gd name="connsiteX32" fmla="*/ 266871 w 8845162"/>
              <a:gd name="connsiteY32" fmla="*/ 3095703 h 6858000"/>
              <a:gd name="connsiteX33" fmla="*/ 264014 w 8845162"/>
              <a:gd name="connsiteY33" fmla="*/ 2959915 h 6858000"/>
              <a:gd name="connsiteX34" fmla="*/ 260820 w 8845162"/>
              <a:gd name="connsiteY34" fmla="*/ 2826869 h 6858000"/>
              <a:gd name="connsiteX35" fmla="*/ 255946 w 8845162"/>
              <a:gd name="connsiteY35" fmla="*/ 2694510 h 6858000"/>
              <a:gd name="connsiteX36" fmla="*/ 250734 w 8845162"/>
              <a:gd name="connsiteY36" fmla="*/ 2564209 h 6858000"/>
              <a:gd name="connsiteX37" fmla="*/ 246028 w 8845162"/>
              <a:gd name="connsiteY37" fmla="*/ 2436650 h 6858000"/>
              <a:gd name="connsiteX38" fmla="*/ 232749 w 8845162"/>
              <a:gd name="connsiteY38" fmla="*/ 2187704 h 6858000"/>
              <a:gd name="connsiteX39" fmla="*/ 218630 w 8845162"/>
              <a:gd name="connsiteY39" fmla="*/ 1949046 h 6858000"/>
              <a:gd name="connsiteX40" fmla="*/ 203837 w 8845162"/>
              <a:gd name="connsiteY40" fmla="*/ 1719989 h 6858000"/>
              <a:gd name="connsiteX41" fmla="*/ 187532 w 8845162"/>
              <a:gd name="connsiteY41" fmla="*/ 1503276 h 6858000"/>
              <a:gd name="connsiteX42" fmla="*/ 170555 w 8845162"/>
              <a:gd name="connsiteY42" fmla="*/ 1296164 h 6858000"/>
              <a:gd name="connsiteX43" fmla="*/ 152234 w 8845162"/>
              <a:gd name="connsiteY43" fmla="*/ 1104140 h 6858000"/>
              <a:gd name="connsiteX44" fmla="*/ 134248 w 8845162"/>
              <a:gd name="connsiteY44" fmla="*/ 923775 h 6858000"/>
              <a:gd name="connsiteX45" fmla="*/ 116263 w 8845162"/>
              <a:gd name="connsiteY45" fmla="*/ 757811 h 6858000"/>
              <a:gd name="connsiteX46" fmla="*/ 99286 w 8845162"/>
              <a:gd name="connsiteY46" fmla="*/ 605564 h 6858000"/>
              <a:gd name="connsiteX47" fmla="*/ 83149 w 8845162"/>
              <a:gd name="connsiteY47" fmla="*/ 470461 h 6858000"/>
              <a:gd name="connsiteX48" fmla="*/ 67853 w 8845162"/>
              <a:gd name="connsiteY48" fmla="*/ 348389 h 6858000"/>
              <a:gd name="connsiteX49" fmla="*/ 55078 w 8845162"/>
              <a:gd name="connsiteY49" fmla="*/ 245519 h 6858000"/>
              <a:gd name="connsiteX50" fmla="*/ 42976 w 8845162"/>
              <a:gd name="connsiteY50" fmla="*/ 159108 h 6858000"/>
              <a:gd name="connsiteX51" fmla="*/ 25662 w 8845162"/>
              <a:gd name="connsiteY51" fmla="*/ 40464 h 6858000"/>
              <a:gd name="connsiteX52" fmla="*/ 19779 w 8845162"/>
              <a:gd name="connsiteY52" fmla="*/ 2 h 6858000"/>
              <a:gd name="connsiteX53" fmla="*/ 26532 w 8845162"/>
              <a:gd name="connsiteY53" fmla="*/ 2 h 6858000"/>
              <a:gd name="connsiteX54" fmla="*/ 26532 w 8845162"/>
              <a:gd name="connsiteY54" fmla="*/ 1 h 6858000"/>
              <a:gd name="connsiteX55" fmla="*/ 0 w 8845162"/>
              <a:gd name="connsiteY5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845162" h="6858000">
                <a:moveTo>
                  <a:pt x="0" y="0"/>
                </a:moveTo>
                <a:lnTo>
                  <a:pt x="6265248" y="0"/>
                </a:lnTo>
                <a:lnTo>
                  <a:pt x="7537703" y="0"/>
                </a:lnTo>
                <a:lnTo>
                  <a:pt x="8845162" y="0"/>
                </a:lnTo>
                <a:lnTo>
                  <a:pt x="8845162" y="6858000"/>
                </a:lnTo>
                <a:lnTo>
                  <a:pt x="7537703" y="6858000"/>
                </a:lnTo>
                <a:lnTo>
                  <a:pt x="6265248" y="6858000"/>
                </a:lnTo>
                <a:lnTo>
                  <a:pt x="20957" y="6858000"/>
                </a:lnTo>
                <a:lnTo>
                  <a:pt x="46002" y="6702325"/>
                </a:lnTo>
                <a:lnTo>
                  <a:pt x="69870" y="6547334"/>
                </a:lnTo>
                <a:lnTo>
                  <a:pt x="93234" y="6391658"/>
                </a:lnTo>
                <a:lnTo>
                  <a:pt x="113237" y="6235295"/>
                </a:lnTo>
                <a:lnTo>
                  <a:pt x="133409" y="6079619"/>
                </a:lnTo>
                <a:lnTo>
                  <a:pt x="152234" y="5923256"/>
                </a:lnTo>
                <a:lnTo>
                  <a:pt x="168370" y="5768951"/>
                </a:lnTo>
                <a:lnTo>
                  <a:pt x="183667" y="5612589"/>
                </a:lnTo>
                <a:lnTo>
                  <a:pt x="197619" y="5456912"/>
                </a:lnTo>
                <a:lnTo>
                  <a:pt x="209720" y="5303979"/>
                </a:lnTo>
                <a:lnTo>
                  <a:pt x="221823" y="5148988"/>
                </a:lnTo>
                <a:lnTo>
                  <a:pt x="231908" y="4996055"/>
                </a:lnTo>
                <a:lnTo>
                  <a:pt x="239808" y="4843121"/>
                </a:lnTo>
                <a:lnTo>
                  <a:pt x="248045" y="4690874"/>
                </a:lnTo>
                <a:lnTo>
                  <a:pt x="254936" y="4539998"/>
                </a:lnTo>
                <a:lnTo>
                  <a:pt x="259811" y="4390493"/>
                </a:lnTo>
                <a:lnTo>
                  <a:pt x="264014" y="4240989"/>
                </a:lnTo>
                <a:lnTo>
                  <a:pt x="268047" y="4092856"/>
                </a:lnTo>
                <a:lnTo>
                  <a:pt x="269897" y="3946781"/>
                </a:lnTo>
                <a:lnTo>
                  <a:pt x="271913" y="3800705"/>
                </a:lnTo>
                <a:lnTo>
                  <a:pt x="272922" y="3656687"/>
                </a:lnTo>
                <a:lnTo>
                  <a:pt x="271913" y="3514041"/>
                </a:lnTo>
                <a:lnTo>
                  <a:pt x="271913" y="3372766"/>
                </a:lnTo>
                <a:lnTo>
                  <a:pt x="269897" y="3232863"/>
                </a:lnTo>
                <a:lnTo>
                  <a:pt x="266871" y="3095703"/>
                </a:lnTo>
                <a:lnTo>
                  <a:pt x="264014" y="2959915"/>
                </a:lnTo>
                <a:lnTo>
                  <a:pt x="260820" y="2826869"/>
                </a:lnTo>
                <a:lnTo>
                  <a:pt x="255946" y="2694510"/>
                </a:lnTo>
                <a:lnTo>
                  <a:pt x="250734" y="2564209"/>
                </a:lnTo>
                <a:lnTo>
                  <a:pt x="246028" y="2436650"/>
                </a:lnTo>
                <a:lnTo>
                  <a:pt x="232749" y="2187704"/>
                </a:lnTo>
                <a:lnTo>
                  <a:pt x="218630" y="1949046"/>
                </a:lnTo>
                <a:lnTo>
                  <a:pt x="203837" y="1719989"/>
                </a:lnTo>
                <a:lnTo>
                  <a:pt x="187532" y="1503276"/>
                </a:lnTo>
                <a:lnTo>
                  <a:pt x="170555" y="1296164"/>
                </a:lnTo>
                <a:lnTo>
                  <a:pt x="152234" y="1104140"/>
                </a:lnTo>
                <a:lnTo>
                  <a:pt x="134248" y="923775"/>
                </a:lnTo>
                <a:lnTo>
                  <a:pt x="116263" y="757811"/>
                </a:lnTo>
                <a:lnTo>
                  <a:pt x="99286" y="605564"/>
                </a:lnTo>
                <a:lnTo>
                  <a:pt x="83149" y="470461"/>
                </a:lnTo>
                <a:lnTo>
                  <a:pt x="67853" y="348389"/>
                </a:lnTo>
                <a:lnTo>
                  <a:pt x="55078" y="245519"/>
                </a:lnTo>
                <a:lnTo>
                  <a:pt x="42976" y="159108"/>
                </a:lnTo>
                <a:lnTo>
                  <a:pt x="25662" y="40464"/>
                </a:lnTo>
                <a:lnTo>
                  <a:pt x="19779" y="2"/>
                </a:lnTo>
                <a:lnTo>
                  <a:pt x="26532" y="2"/>
                </a:lnTo>
                <a:lnTo>
                  <a:pt x="26532" y="1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54A7595-5380-4EDE-9BAA-D4C4AF80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0743"/>
            <a:ext cx="7402285" cy="13607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Sponsored brand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9B2544-1631-4478-82CB-6002AB5A1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861456"/>
            <a:ext cx="7402285" cy="472637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Son campañas CPC, es decir, de coste por </a:t>
            </a:r>
            <a:r>
              <a:rPr lang="es-ES" b="0" i="0" dirty="0" err="1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click</a:t>
            </a:r>
            <a:r>
              <a:rPr lang="es-ES" dirty="0">
                <a:latin typeface="Poppins Medium" panose="00000600000000000000" pitchFamily="50" charset="0"/>
                <a:cs typeface="Poppins Medium" panose="00000600000000000000" pitchFamily="50" charset="0"/>
              </a:rPr>
              <a:t>. Únicamente pagas cuando un usuario clica en tu anuncio</a:t>
            </a:r>
          </a:p>
          <a:p>
            <a:r>
              <a:rPr lang="es-ES" b="0" i="0" dirty="0"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Cuanto más competitiva sea la puja, más probable será que tu anuncio se muestre cuando coincida con la consulta de compra de un comprador</a:t>
            </a:r>
            <a:endParaRPr lang="en-US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1342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 dirty="0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brand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dónde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aparecen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anuncios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  <p:pic>
        <p:nvPicPr>
          <p:cNvPr id="3" name="Imagen 2" descr="Interfaz de usuario gráfica, Aplicación, Chat o mensaje de texto&#10;&#10;Descripción generada automáticamente">
            <a:extLst>
              <a:ext uri="{FF2B5EF4-FFF2-40B4-BE49-F238E27FC236}">
                <a16:creationId xmlns:a16="http://schemas.microsoft.com/office/drawing/2014/main" id="{A7B90254-1F3B-4D96-9B2C-46AF7EABE9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7570" y="1219551"/>
            <a:ext cx="2913324" cy="524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0011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brand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¿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dónde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aparecen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los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anuncios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?</a:t>
            </a:r>
          </a:p>
        </p:txBody>
      </p:sp>
      <p:pic>
        <p:nvPicPr>
          <p:cNvPr id="4" name="Imagen 3" descr="Interfaz de usuario gráfica, Aplicación, Sitio web&#10;&#10;Descripción generada automáticamente">
            <a:extLst>
              <a:ext uri="{FF2B5EF4-FFF2-40B4-BE49-F238E27FC236}">
                <a16:creationId xmlns:a16="http://schemas.microsoft.com/office/drawing/2014/main" id="{1D9D70C7-8034-4F45-A390-9BCE240E85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5911" y="2314816"/>
            <a:ext cx="5121192" cy="3179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24504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¿cómo se miden </a:t>
            </a:r>
            <a:b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</a:b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los resultados?</a:t>
            </a:r>
          </a:p>
        </p:txBody>
      </p:sp>
    </p:spTree>
    <p:extLst>
      <p:ext uri="{BB962C8B-B14F-4D97-AF65-F5344CB8AC3E}">
        <p14:creationId xmlns:p14="http://schemas.microsoft.com/office/powerpoint/2010/main" val="17949221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display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Medición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sponsored products</a:t>
            </a: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5208795" y="2448147"/>
            <a:ext cx="5907452" cy="3588937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b="0" i="0" dirty="0">
                <a:solidFill>
                  <a:srgbClr val="FF33CC"/>
                </a:solidFill>
                <a:effectLst/>
                <a:latin typeface="Amazon Ember"/>
              </a:rPr>
              <a:t>ROAS</a:t>
            </a:r>
          </a:p>
          <a:p>
            <a:pPr algn="r"/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ventas/inversión publicitaria</a:t>
            </a:r>
            <a:endParaRPr lang="es-ES" sz="4000" dirty="0">
              <a:solidFill>
                <a:srgbClr val="000000"/>
              </a:solidFill>
              <a:latin typeface="Amazon Ember"/>
            </a:endParaRP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b="0" i="0" dirty="0">
                <a:solidFill>
                  <a:srgbClr val="FF33CC"/>
                </a:solidFill>
                <a:effectLst/>
                <a:latin typeface="Amazon Ember"/>
              </a:rPr>
              <a:t>ACOS</a:t>
            </a:r>
          </a:p>
          <a:p>
            <a:pPr algn="r"/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inversión publicitaria/ventas</a:t>
            </a:r>
            <a:endParaRPr lang="es-ES" sz="4000" dirty="0">
              <a:solidFill>
                <a:srgbClr val="000000"/>
              </a:solidFill>
              <a:latin typeface="Amazon Ember"/>
            </a:endParaRPr>
          </a:p>
          <a:p>
            <a:pPr marL="571500" indent="-571500" algn="r">
              <a:buFont typeface="Arial" panose="020B0604020202020204" pitchFamily="34" charset="0"/>
              <a:buChar char="•"/>
            </a:pPr>
            <a:endParaRPr lang="es-ES" sz="4000" b="0" i="0" dirty="0">
              <a:solidFill>
                <a:srgbClr val="000000"/>
              </a:solidFill>
              <a:effectLst/>
              <a:latin typeface="Amazon Ember"/>
            </a:endParaRPr>
          </a:p>
        </p:txBody>
      </p:sp>
    </p:spTree>
    <p:extLst>
      <p:ext uri="{BB962C8B-B14F-4D97-AF65-F5344CB8AC3E}">
        <p14:creationId xmlns:p14="http://schemas.microsoft.com/office/powerpoint/2010/main" val="12850071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¿Preguntas?</a:t>
            </a:r>
          </a:p>
        </p:txBody>
      </p:sp>
    </p:spTree>
    <p:extLst>
      <p:ext uri="{BB962C8B-B14F-4D97-AF65-F5344CB8AC3E}">
        <p14:creationId xmlns:p14="http://schemas.microsoft.com/office/powerpoint/2010/main" val="96935341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2636888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Sponsored</a:t>
            </a:r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s-ES" sz="7200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products</a:t>
            </a:r>
            <a:endParaRPr lang="es-ES" sz="7200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139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8" y="583707"/>
            <a:ext cx="6663332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products</a:t>
            </a: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Tipos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de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segmentación</a:t>
            </a:r>
            <a:endParaRPr lang="en-US" sz="52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6933057" y="3018172"/>
            <a:ext cx="4204753" cy="15506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b="0" i="0" dirty="0">
                <a:solidFill>
                  <a:schemeClr val="bg1"/>
                </a:solidFill>
                <a:effectLst/>
                <a:latin typeface="Poppins Medium" panose="00000600000000000000" pitchFamily="50" charset="0"/>
                <a:cs typeface="Poppins Medium" panose="00000600000000000000" pitchFamily="50" charset="0"/>
              </a:rPr>
              <a:t>Manual</a:t>
            </a:r>
          </a:p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s-ES" sz="4000" dirty="0">
                <a:solidFill>
                  <a:schemeClr val="bg1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Automática</a:t>
            </a:r>
          </a:p>
        </p:txBody>
      </p:sp>
    </p:spTree>
    <p:extLst>
      <p:ext uri="{BB962C8B-B14F-4D97-AF65-F5344CB8AC3E}">
        <p14:creationId xmlns:p14="http://schemas.microsoft.com/office/powerpoint/2010/main" val="3162465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A20C-E550-4F15-A43A-2B41D60F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2700866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es-ES" sz="7200" dirty="0">
                <a:latin typeface="Poppins Medium" panose="00000600000000000000" pitchFamily="50" charset="0"/>
                <a:cs typeface="Poppins Medium" panose="00000600000000000000" pitchFamily="50" charset="0"/>
              </a:rPr>
              <a:t>Automática</a:t>
            </a:r>
          </a:p>
        </p:txBody>
      </p:sp>
    </p:spTree>
    <p:extLst>
      <p:ext uri="{BB962C8B-B14F-4D97-AF65-F5344CB8AC3E}">
        <p14:creationId xmlns:p14="http://schemas.microsoft.com/office/powerpoint/2010/main" val="2978665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09" name="Freeform 5">
            <a:extLst>
              <a:ext uri="{FF2B5EF4-FFF2-40B4-BE49-F238E27FC236}">
                <a16:creationId xmlns:a16="http://schemas.microsoft.com/office/drawing/2014/main" id="{9CDA5D36-CABB-4B66-A6AE-98C32891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11" name="Freeform 14">
            <a:extLst>
              <a:ext uri="{FF2B5EF4-FFF2-40B4-BE49-F238E27FC236}">
                <a16:creationId xmlns:a16="http://schemas.microsoft.com/office/drawing/2014/main" id="{D3610325-2E01-4A10-9699-F3F047A5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603367D-E67B-4C5F-B32C-A4DCE175E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7CA7E52-2D3D-4A73-897A-26DDD937F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01C8991-ADCE-42D9-B956-AFFC4536C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DA75D41-B910-4C91-B4BE-D4FB46A4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41570BA5-42E4-4D3E-A518-EA1F06E2E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5901F9-B873-4903-9717-A43C760D6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47C1BF2-F77A-47C2-9A0D-CC49E8B7C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FAE46F6-3AE4-477B-AEA3-11B074A8C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0A038F7-9DE7-4A90-976F-265DC39F4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AB583C2-FAE0-4D6A-AFD5-DD89396A9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A2A74C6-E21E-467A-B257-2B505400C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39DB7A5F-BE4E-48A6-8FD1-140BC738A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C9C85FA-3456-477D-81BE-A3EB39593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BBEC98F-AEC8-4B6C-976B-267E2E424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C16410C-2DB8-44BC-9A8B-412D647F5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1F5255-23E6-429D-907D-BB0D8DE02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9AF50CA-9180-4E13-BEA7-F7D00C2AF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C069D2C-E4AD-4123-BD71-326C78310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CD958AE-AD6D-4F3C-B158-89D96BCA0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5177CA3-31C7-4B83-ADD2-3E134D7ED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F55632-4C25-474D-A467-2DB156C2D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300455-DEA8-43BC-8A82-AC73AB720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A0DCE2B-5A7B-411A-9BFD-9CF85117C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7456CD2-651D-40AD-842D-2763E4452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ECC08F9-CA6C-4861-BFD9-4EC8A1007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7129ED64-1037-4D22-A49D-1A386DF49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03C2550-397B-40FA-AB0B-6DC5DC174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ABF628F-72E5-4D37-9BB7-E749C094B7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01C00F6-48F5-478D-8735-42A8CBB91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894B964-D6C8-4219-871B-16F63834A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88B5F16-FE81-461F-BF9B-BA90A2328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99FFA72-A8D7-4E27-9EA7-2A4FE0059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14C873-96AC-4BBA-8DDC-202B32B0E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643C47B3-DCF2-44C0-BE29-7A82FBCF4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4BDB1D8-88E3-4DDA-8EAB-BE8A7FA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27351A6-002F-4F42-A3A2-B7525D443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AB6CA314-C827-4076-959B-4E9C724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7CCD13F-BB71-4B7A-811D-917B080A4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01E49FC-E040-4D26-ABF7-303DA6780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B9282B3-B1A9-4A8B-AEE1-BACEC0F70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CDC10BE6-BFCA-4E4F-B77D-218CD06F2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EDC84183-5841-4B87-9A2C-CF2AC9972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67742C9B-AE29-4445-B243-84B550891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9C398CF4-01B7-41AB-9926-7E58D139F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155282-B603-49AB-BA9B-B78E29490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82CA815-891E-40AF-81C8-DFB4157D3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C6DAC98D-BE44-4ABA-BCF4-56775DCB6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5E4AFA3-3F0C-40B0-94EC-2D9339CA1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53CA4E88-C418-452C-9D74-E356B528A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E8872687-B2DB-4538-A3D2-BC4580353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35CB7F4-FEAA-495F-893D-A28F8B608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00D480FF-7392-40FB-9A3E-5E2D15668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3490509C-B09E-4642-8975-91BB4684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4F7D4DE-5DB4-458D-B9B4-38297AE79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ED4F1B18-9CCF-41A3-BF2A-97D97456A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AAFD58E-86CB-4189-BD27-2939C3591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66A8561-E65D-4675-B448-0FA92CBD1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7F49DE23-2BC7-4056-A75C-5CA0F8E24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CD8C256C-D573-4B6F-92A9-23DBC5189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286D0D-A1C1-4640-B8A9-2A842ED12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E270C88-6227-41FD-8459-3B74B156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F035D064-A6BD-495D-A380-45435595C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47B65C1-C657-492F-854E-E9F2382FE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BBD5ED32-5D83-42BA-B06B-2FCC5EDFF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88F1EC87-926B-4C53-A72F-801C0C5EF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9EA41EC-1758-4554-A707-6D35448A2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326B22D2-C2E2-4723-AE14-F19DFBB0B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9AEBD37-2AEB-4C71-B9B0-A65659682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E3DECB-B2B9-4556-AF30-42D7B0192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1D37BD9-CB45-439F-823A-F639912D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76A752C-7054-4446-84CC-DED60E485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12337DE-B7CF-41C4-A4BA-B32E05239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2DC00D2-FF99-4E56-91C9-DAC239051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E947083D-4ACF-478F-94DA-9038980D9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96FE15D-CDE5-49DB-91FD-B4599688D6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B778DB54-2246-4529-8D48-2081DD9C3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BD10A58C-A6DC-4C2F-8CDD-D8ED7AFB4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9342724-2DAE-453E-B79B-1C44334D3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C638F2B-13C6-4449-B7B0-846B57FF0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Título 3">
            <a:extLst>
              <a:ext uri="{FF2B5EF4-FFF2-40B4-BE49-F238E27FC236}">
                <a16:creationId xmlns:a16="http://schemas.microsoft.com/office/drawing/2014/main" id="{FBAC98A1-7150-4008-B1A7-F1AA84EA7FBC}"/>
              </a:ext>
            </a:extLst>
          </p:cNvPr>
          <p:cNvSpPr txBox="1">
            <a:spLocks/>
          </p:cNvSpPr>
          <p:nvPr/>
        </p:nvSpPr>
        <p:spPr>
          <a:xfrm>
            <a:off x="408389" y="583707"/>
            <a:ext cx="5246385" cy="13607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cap="all" dirty="0">
                <a:latin typeface="Poppins Medium" panose="00000600000000000000" pitchFamily="50" charset="0"/>
                <a:cs typeface="Poppins Medium" panose="00000600000000000000" pitchFamily="50" charset="0"/>
              </a:rPr>
              <a:t>Sponsored products </a:t>
            </a:r>
            <a:r>
              <a:rPr lang="en-US" sz="4800" cap="all" dirty="0" err="1">
                <a:latin typeface="Poppins Medium" panose="00000600000000000000" pitchFamily="50" charset="0"/>
                <a:cs typeface="Poppins Medium" panose="00000600000000000000" pitchFamily="50" charset="0"/>
              </a:rPr>
              <a:t>automática</a:t>
            </a:r>
            <a:endParaRPr lang="en-US" sz="4800" cap="all" dirty="0"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7" name="Título 3">
            <a:extLst>
              <a:ext uri="{FF2B5EF4-FFF2-40B4-BE49-F238E27FC236}">
                <a16:creationId xmlns:a16="http://schemas.microsoft.com/office/drawing/2014/main" id="{9BA39A7F-C889-4A36-A28F-00545A12BC80}"/>
              </a:ext>
            </a:extLst>
          </p:cNvPr>
          <p:cNvSpPr txBox="1">
            <a:spLocks/>
          </p:cNvSpPr>
          <p:nvPr/>
        </p:nvSpPr>
        <p:spPr>
          <a:xfrm>
            <a:off x="438799" y="2198094"/>
            <a:ext cx="5414258" cy="289594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Segmentación</a:t>
            </a:r>
            <a:r>
              <a:rPr lang="en-US" sz="5200" cap="all" dirty="0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 </a:t>
            </a:r>
            <a:r>
              <a:rPr lang="en-US" sz="5200" cap="all" dirty="0" err="1">
                <a:solidFill>
                  <a:srgbClr val="FF33CC"/>
                </a:solidFill>
                <a:latin typeface="Poppins Medium" panose="00000600000000000000" pitchFamily="50" charset="0"/>
                <a:cs typeface="Poppins Medium" panose="00000600000000000000" pitchFamily="50" charset="0"/>
              </a:rPr>
              <a:t>automática</a:t>
            </a:r>
            <a:endParaRPr lang="en-US" sz="5200" cap="all" dirty="0">
              <a:solidFill>
                <a:srgbClr val="FF33CC"/>
              </a:solidFill>
              <a:latin typeface="Poppins Medium" panose="00000600000000000000" pitchFamily="50" charset="0"/>
              <a:cs typeface="Poppins Medium" panose="00000600000000000000" pitchFamily="50" charset="0"/>
            </a:endParaRPr>
          </a:p>
        </p:txBody>
      </p:sp>
      <p:sp>
        <p:nvSpPr>
          <p:cNvPr id="88" name="Marcador de texto 5">
            <a:extLst>
              <a:ext uri="{FF2B5EF4-FFF2-40B4-BE49-F238E27FC236}">
                <a16:creationId xmlns:a16="http://schemas.microsoft.com/office/drawing/2014/main" id="{62B9AD19-6CD5-4704-90B1-62442F547A6C}"/>
              </a:ext>
            </a:extLst>
          </p:cNvPr>
          <p:cNvSpPr txBox="1">
            <a:spLocks/>
          </p:cNvSpPr>
          <p:nvPr/>
        </p:nvSpPr>
        <p:spPr>
          <a:xfrm>
            <a:off x="6017098" y="2026971"/>
            <a:ext cx="5907452" cy="3762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4000" b="0" i="0" dirty="0">
                <a:solidFill>
                  <a:srgbClr val="000000"/>
                </a:solidFill>
                <a:effectLst/>
                <a:latin typeface="Amazon Ember"/>
              </a:rPr>
              <a:t>Con la segmentación automática, se asocian tus anuncio a palabras clave y productos que sean similares al producto que anuncias </a:t>
            </a:r>
          </a:p>
        </p:txBody>
      </p:sp>
    </p:spTree>
    <p:extLst>
      <p:ext uri="{BB962C8B-B14F-4D97-AF65-F5344CB8AC3E}">
        <p14:creationId xmlns:p14="http://schemas.microsoft.com/office/powerpoint/2010/main" val="24553573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2077</TotalTime>
  <Words>1174</Words>
  <Application>Microsoft Office PowerPoint</Application>
  <PresentationFormat>Panorámica</PresentationFormat>
  <Paragraphs>176</Paragraphs>
  <Slides>58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58</vt:i4>
      </vt:variant>
    </vt:vector>
  </HeadingPairs>
  <TitlesOfParts>
    <vt:vector size="64" baseType="lpstr">
      <vt:lpstr>Amazon Ember</vt:lpstr>
      <vt:lpstr>Arial</vt:lpstr>
      <vt:lpstr>Calibri</vt:lpstr>
      <vt:lpstr>Calibri Light</vt:lpstr>
      <vt:lpstr>Poppins Medium</vt:lpstr>
      <vt:lpstr>Celestial</vt:lpstr>
      <vt:lpstr>GESTIONA TU TIENDA Y EMPIEZA A VENDER EN AMAZON</vt:lpstr>
      <vt:lpstr>Presentación de PowerPoint</vt:lpstr>
      <vt:lpstr>Sesión 4</vt:lpstr>
      <vt:lpstr>Tipos de  campañas  en amazon</vt:lpstr>
      <vt:lpstr>Presentación de PowerPoint</vt:lpstr>
      <vt:lpstr>Sponsored products</vt:lpstr>
      <vt:lpstr>Presentación de PowerPoint</vt:lpstr>
      <vt:lpstr>Automática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Manual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Estrategias de puja</vt:lpstr>
      <vt:lpstr>Presentación de PowerPoint</vt:lpstr>
      <vt:lpstr>Pujas dinámicas solo reducir </vt:lpstr>
      <vt:lpstr>Dinámicas – solo reducir</vt:lpstr>
      <vt:lpstr>Pujas dinámicas aumentar y reducir</vt:lpstr>
      <vt:lpstr>Dinámicas – aumentar y reducir</vt:lpstr>
      <vt:lpstr>Dinámicas – aumentar y reducir</vt:lpstr>
      <vt:lpstr>Dinámicas – aumentar y reducir</vt:lpstr>
      <vt:lpstr>Pujas fijas</vt:lpstr>
      <vt:lpstr>Pujas fijas</vt:lpstr>
      <vt:lpstr>¿cómo se miden  los resultados?</vt:lpstr>
      <vt:lpstr>Presentación de PowerPoint</vt:lpstr>
      <vt:lpstr>Sponsored display</vt:lpstr>
      <vt:lpstr>Sponsored display</vt:lpstr>
      <vt:lpstr>Sponsored display</vt:lpstr>
      <vt:lpstr>Sponsored display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¿cómo se miden  los resultados?</vt:lpstr>
      <vt:lpstr>Presentación de PowerPoint</vt:lpstr>
      <vt:lpstr>Sponsored Brand</vt:lpstr>
      <vt:lpstr>¿para qué sirven este tipo de campañas?</vt:lpstr>
      <vt:lpstr>Sponsored brand</vt:lpstr>
      <vt:lpstr>Sponsored brand</vt:lpstr>
      <vt:lpstr>Presentación de PowerPoint</vt:lpstr>
      <vt:lpstr>Sponsored brand</vt:lpstr>
      <vt:lpstr>Sponsored brand</vt:lpstr>
      <vt:lpstr>Presentación de PowerPoint</vt:lpstr>
      <vt:lpstr>Presentación de PowerPoint</vt:lpstr>
      <vt:lpstr>¿cómo se miden  los resultados?</vt:lpstr>
      <vt:lpstr>Presentación de PowerPoint</vt:lpstr>
      <vt:lpstr>¿Preguntas?</vt:lpstr>
      <vt:lpstr>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GESTIONA TU TIENDA Y EMPIEZA A VENDER EN AMAZON</dc:title>
  <dc:creator>Juan Martínez</dc:creator>
  <cp:lastModifiedBy>Juan Martínez</cp:lastModifiedBy>
  <cp:revision>319</cp:revision>
  <dcterms:created xsi:type="dcterms:W3CDTF">2022-01-16T18:28:52Z</dcterms:created>
  <dcterms:modified xsi:type="dcterms:W3CDTF">2022-02-10T16:10:44Z</dcterms:modified>
</cp:coreProperties>
</file>