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6" r:id="rId3"/>
    <p:sldId id="550" r:id="rId4"/>
    <p:sldId id="552" r:id="rId5"/>
    <p:sldId id="553" r:id="rId6"/>
    <p:sldId id="594" r:id="rId7"/>
    <p:sldId id="673" r:id="rId8"/>
    <p:sldId id="556" r:id="rId9"/>
    <p:sldId id="674" r:id="rId10"/>
    <p:sldId id="558" r:id="rId11"/>
    <p:sldId id="559" r:id="rId12"/>
    <p:sldId id="560" r:id="rId13"/>
    <p:sldId id="561" r:id="rId14"/>
    <p:sldId id="676" r:id="rId15"/>
    <p:sldId id="563" r:id="rId16"/>
    <p:sldId id="564" r:id="rId17"/>
    <p:sldId id="565" r:id="rId18"/>
    <p:sldId id="566" r:id="rId19"/>
    <p:sldId id="567" r:id="rId20"/>
    <p:sldId id="568" r:id="rId21"/>
    <p:sldId id="569" r:id="rId22"/>
    <p:sldId id="570" r:id="rId23"/>
    <p:sldId id="571" r:id="rId24"/>
    <p:sldId id="572" r:id="rId25"/>
    <p:sldId id="573" r:id="rId26"/>
    <p:sldId id="574" r:id="rId27"/>
    <p:sldId id="577" r:id="rId28"/>
    <p:sldId id="650" r:id="rId29"/>
    <p:sldId id="651" r:id="rId30"/>
    <p:sldId id="652" r:id="rId31"/>
    <p:sldId id="653" r:id="rId32"/>
    <p:sldId id="654" r:id="rId33"/>
    <p:sldId id="655" r:id="rId34"/>
    <p:sldId id="584" r:id="rId35"/>
    <p:sldId id="580" r:id="rId36"/>
    <p:sldId id="588" r:id="rId37"/>
    <p:sldId id="586" r:id="rId38"/>
    <p:sldId id="587" r:id="rId39"/>
    <p:sldId id="589" r:id="rId40"/>
    <p:sldId id="592" r:id="rId41"/>
    <p:sldId id="593" r:id="rId42"/>
    <p:sldId id="672" r:id="rId43"/>
    <p:sldId id="590" r:id="rId44"/>
    <p:sldId id="596" r:id="rId45"/>
    <p:sldId id="595" r:id="rId46"/>
    <p:sldId id="597" r:id="rId47"/>
    <p:sldId id="660" r:id="rId48"/>
    <p:sldId id="666" r:id="rId49"/>
    <p:sldId id="667" r:id="rId50"/>
    <p:sldId id="668" r:id="rId51"/>
    <p:sldId id="599" r:id="rId52"/>
    <p:sldId id="649" r:id="rId53"/>
    <p:sldId id="591" r:id="rId54"/>
    <p:sldId id="598" r:id="rId55"/>
    <p:sldId id="585" r:id="rId56"/>
    <p:sldId id="575" r:id="rId57"/>
    <p:sldId id="576" r:id="rId58"/>
    <p:sldId id="656" r:id="rId59"/>
    <p:sldId id="678" r:id="rId60"/>
    <p:sldId id="677" r:id="rId61"/>
    <p:sldId id="661" r:id="rId62"/>
    <p:sldId id="662" r:id="rId63"/>
    <p:sldId id="663" r:id="rId64"/>
    <p:sldId id="664" r:id="rId65"/>
    <p:sldId id="665" r:id="rId66"/>
    <p:sldId id="671" r:id="rId67"/>
    <p:sldId id="669" r:id="rId68"/>
    <p:sldId id="670" r:id="rId6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88" d="100"/>
          <a:sy n="88" d="100"/>
        </p:scale>
        <p:origin x="120" y="6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uan@weloveseo.es" TargetMode="External"/><Relationship Id="rId2" Type="http://schemas.openxmlformats.org/officeDocument/2006/relationships/hyperlink" Target="http://www.weloveseo.es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.png"/><Relationship Id="rId5" Type="http://schemas.openxmlformats.org/officeDocument/2006/relationships/hyperlink" Target="https://weloveseo.eshola@weloveseo.es" TargetMode="External"/><Relationship Id="rId4" Type="http://schemas.openxmlformats.org/officeDocument/2006/relationships/hyperlink" Target="https://weloveseo.es/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mrush.com/" TargetMode="External"/><Relationship Id="rId2" Type="http://schemas.openxmlformats.org/officeDocument/2006/relationships/hyperlink" Target="https://answerthepublic.com/" TargetMode="Externa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ahrefs.com/es/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6.jp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CD37B2-5C84-40C0-A392-1C4C8CD2A9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GESTIONA TU TIENDA Y EMPIEZA A VENDER EN AMAZON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0890E44-6A96-4927-9A56-DEB138F4AB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cap="none" dirty="0">
                <a:latin typeface="Poppins Medium" panose="00000600000000000000" pitchFamily="50" charset="0"/>
                <a:cs typeface="Poppins Medium" panose="00000600000000000000" pitchFamily="50" charset="0"/>
              </a:rPr>
              <a:t>Juan Martínez Fraile – CEO y SEO Manager en </a:t>
            </a:r>
            <a:r>
              <a:rPr lang="es-ES" cap="none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We</a:t>
            </a:r>
            <a:r>
              <a:rPr lang="es-ES" cap="none" dirty="0">
                <a:latin typeface="Poppins Medium" panose="00000600000000000000" pitchFamily="50" charset="0"/>
                <a:cs typeface="Poppins Medium" panose="00000600000000000000" pitchFamily="50" charset="0"/>
              </a:rPr>
              <a:t> Love SEO</a:t>
            </a:r>
          </a:p>
          <a:p>
            <a:r>
              <a:rPr lang="es-ES" cap="none" dirty="0">
                <a:latin typeface="Poppins Medium" panose="00000600000000000000" pitchFamily="50" charset="0"/>
                <a:cs typeface="Poppins Medium" panose="00000600000000000000" pitchFamily="50" charset="0"/>
                <a:hlinkClick r:id="rId2"/>
              </a:rPr>
              <a:t>www.weloveseo.es</a:t>
            </a:r>
            <a:r>
              <a:rPr lang="es-ES" cap="none" dirty="0">
                <a:latin typeface="Poppins Medium" panose="00000600000000000000" pitchFamily="50" charset="0"/>
                <a:cs typeface="Poppins Medium" panose="00000600000000000000" pitchFamily="50" charset="0"/>
              </a:rPr>
              <a:t> | </a:t>
            </a:r>
            <a:r>
              <a:rPr lang="es-ES" cap="none" dirty="0">
                <a:latin typeface="Poppins Medium" panose="00000600000000000000" pitchFamily="50" charset="0"/>
                <a:cs typeface="Poppins Medium" panose="00000600000000000000" pitchFamily="50" charset="0"/>
                <a:hlinkClick r:id="rId3"/>
              </a:rPr>
              <a:t>juan@weloveseo.es</a:t>
            </a:r>
            <a:r>
              <a:rPr lang="es-ES" cap="none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</a:p>
          <a:p>
            <a:r>
              <a:rPr lang="es-ES" cap="none" dirty="0">
                <a:latin typeface="Poppins Medium" panose="00000600000000000000" pitchFamily="50" charset="0"/>
                <a:cs typeface="Poppins Medium" panose="00000600000000000000" pitchFamily="50" charset="0"/>
              </a:rPr>
              <a:t>TW: @jmarfra</a:t>
            </a:r>
          </a:p>
          <a:p>
            <a:r>
              <a:rPr lang="es-ES" cap="none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Linkedin</a:t>
            </a:r>
            <a:r>
              <a:rPr lang="es-ES" cap="none" dirty="0">
                <a:latin typeface="Poppins Medium" panose="00000600000000000000" pitchFamily="50" charset="0"/>
                <a:cs typeface="Poppins Medium" panose="00000600000000000000" pitchFamily="50" charset="0"/>
              </a:rPr>
              <a:t>: https://www.linkedin.com/in/juan-martinez-fraile/ </a:t>
            </a:r>
          </a:p>
        </p:txBody>
      </p:sp>
    </p:spTree>
    <p:extLst>
      <p:ext uri="{BB962C8B-B14F-4D97-AF65-F5344CB8AC3E}">
        <p14:creationId xmlns:p14="http://schemas.microsoft.com/office/powerpoint/2010/main" val="3303229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685801" y="500743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LA IMPORTANCIA DE LOS FILTROS</a:t>
            </a:r>
          </a:p>
        </p:txBody>
      </p:sp>
      <p:sp>
        <p:nvSpPr>
          <p:cNvPr id="193" name="Marcador de texto 4">
            <a:extLst>
              <a:ext uri="{FF2B5EF4-FFF2-40B4-BE49-F238E27FC236}">
                <a16:creationId xmlns:a16="http://schemas.microsoft.com/office/drawing/2014/main" id="{616DCDCE-EB27-4784-BDC0-363134EEF4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6368" y="2487718"/>
            <a:ext cx="5423340" cy="372757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Búsqueda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“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buscador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” de la keyword “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Zapatillas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Más de 100.000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resultados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Cualquier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tipo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zapatilla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De casa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Deportiva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mujer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/ hombre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Todas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las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marcas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pic>
        <p:nvPicPr>
          <p:cNvPr id="4" name="Imagen 3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CA1123B5-FEFF-4B69-BF83-4BF856756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0600" y="2334211"/>
            <a:ext cx="5290619" cy="293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944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685801" y="500743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LA IMPORTANCIA DE LOS FILTROS</a:t>
            </a:r>
          </a:p>
        </p:txBody>
      </p:sp>
      <p:sp>
        <p:nvSpPr>
          <p:cNvPr id="193" name="Marcador de texto 4">
            <a:extLst>
              <a:ext uri="{FF2B5EF4-FFF2-40B4-BE49-F238E27FC236}">
                <a16:creationId xmlns:a16="http://schemas.microsoft.com/office/drawing/2014/main" id="{616DCDCE-EB27-4784-BDC0-363134EEF4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6368" y="2487718"/>
            <a:ext cx="5423340" cy="372757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Búsqueda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filtrada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por (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marca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tamaño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pie, color y 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precio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) </a:t>
            </a:r>
          </a:p>
          <a:p>
            <a:pPr>
              <a:buFont typeface="Arial"/>
              <a:buChar char="•"/>
            </a:pP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359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resultados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¿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Qué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observamos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Menor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competencia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Búsquedas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más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segmentadas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con una mayor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intención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compra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pic>
        <p:nvPicPr>
          <p:cNvPr id="3" name="Imagen 2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8A949BE2-F625-4D01-B7C2-F16BFCDAC4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9663" y="904100"/>
            <a:ext cx="1534826" cy="583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370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685801" y="500743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INFO AÑADIDA Y ADS EN GOOGLE</a:t>
            </a:r>
          </a:p>
        </p:txBody>
      </p:sp>
      <p:sp>
        <p:nvSpPr>
          <p:cNvPr id="193" name="Marcador de texto 4">
            <a:extLst>
              <a:ext uri="{FF2B5EF4-FFF2-40B4-BE49-F238E27FC236}">
                <a16:creationId xmlns:a16="http://schemas.microsoft.com/office/drawing/2014/main" id="{616DCDCE-EB27-4784-BDC0-363134EEF4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6368" y="2487718"/>
            <a:ext cx="5423340" cy="372757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Al 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aportar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semántica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e 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información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extra a 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nuestro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conseguimos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Mejores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resultados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búsqueda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las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búsquedas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dentro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nuestra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categoría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nuestro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sea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más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visible genera una mayor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tracción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(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ventas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tracción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hace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Amazon se “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fije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”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nosotros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y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realice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campañas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automáticas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Google Ads</a:t>
            </a:r>
          </a:p>
        </p:txBody>
      </p:sp>
      <p:pic>
        <p:nvPicPr>
          <p:cNvPr id="3" name="Imagen 2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DB4711DA-8990-4532-9BCF-EBA346AFCA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6492" y="1359851"/>
            <a:ext cx="3520442" cy="487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802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FAQ´s</a:t>
            </a:r>
            <a:endParaRPr lang="es-ES" sz="7200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740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FAQ´s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6"/>
            <a:ext cx="7402285" cy="472637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Qué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son las FAQ´s?</a:t>
            </a:r>
          </a:p>
          <a:p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Son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preguntas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/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respuestas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hacen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los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usuarios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sobre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nuestro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¿Para 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qué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sirven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Aportan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información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extra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sobre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nuestro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Genera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más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riqueza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semántica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indexan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Google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dando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un mayor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posicionamiento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nuestro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7927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685801" y="500743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FAQ´s</a:t>
            </a:r>
          </a:p>
        </p:txBody>
      </p:sp>
      <p:pic>
        <p:nvPicPr>
          <p:cNvPr id="4" name="Imagen 3" descr="Interfaz de usuario gráfica, Texto, Aplicación, Correo electrónico&#10;&#10;Descripción generada automáticamente">
            <a:extLst>
              <a:ext uri="{FF2B5EF4-FFF2-40B4-BE49-F238E27FC236}">
                <a16:creationId xmlns:a16="http://schemas.microsoft.com/office/drawing/2014/main" id="{327C39BC-91D4-455E-B6D4-35E3228877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5966" y="1654826"/>
            <a:ext cx="4203570" cy="4532151"/>
          </a:xfrm>
          <a:prstGeom prst="rect">
            <a:avLst/>
          </a:prstGeom>
        </p:spPr>
      </p:pic>
      <p:sp>
        <p:nvSpPr>
          <p:cNvPr id="89" name="Título 3">
            <a:extLst>
              <a:ext uri="{FF2B5EF4-FFF2-40B4-BE49-F238E27FC236}">
                <a16:creationId xmlns:a16="http://schemas.microsoft.com/office/drawing/2014/main" id="{E27B2DB1-1352-460E-BC21-A642FC9AF74A}"/>
              </a:ext>
            </a:extLst>
          </p:cNvPr>
          <p:cNvSpPr txBox="1">
            <a:spLocks/>
          </p:cNvSpPr>
          <p:nvPr/>
        </p:nvSpPr>
        <p:spPr>
          <a:xfrm>
            <a:off x="320648" y="2712210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SECUENCIA DE PREGUNTAS -</a:t>
            </a:r>
          </a:p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RESPUESTAS</a:t>
            </a:r>
          </a:p>
          <a:p>
            <a:endParaRPr lang="en-US" sz="48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r>
              <a:rPr lang="en-US" sz="15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https://www.amazon.es/Ana-Maria-Justicia-Col%C3%A1geno-Comprimidos/dp/B00XO27QH6/</a:t>
            </a:r>
          </a:p>
        </p:txBody>
      </p:sp>
    </p:spTree>
    <p:extLst>
      <p:ext uri="{BB962C8B-B14F-4D97-AF65-F5344CB8AC3E}">
        <p14:creationId xmlns:p14="http://schemas.microsoft.com/office/powerpoint/2010/main" val="1981330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685801" y="500743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FAQ´s</a:t>
            </a:r>
          </a:p>
        </p:txBody>
      </p:sp>
      <p:sp>
        <p:nvSpPr>
          <p:cNvPr id="193" name="Marcador de texto 4">
            <a:extLst>
              <a:ext uri="{FF2B5EF4-FFF2-40B4-BE49-F238E27FC236}">
                <a16:creationId xmlns:a16="http://schemas.microsoft.com/office/drawing/2014/main" id="{616DCDCE-EB27-4784-BDC0-363134EEF4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8564" y="1864977"/>
            <a:ext cx="5423340" cy="372757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Cómo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mejoran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posicionamiento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Copiamos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una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pregunta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entre “” </a:t>
            </a:r>
          </a:p>
          <a:p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Google</a:t>
            </a:r>
          </a:p>
        </p:txBody>
      </p:sp>
      <p:pic>
        <p:nvPicPr>
          <p:cNvPr id="3" name="Imagen 2" descr="Interfaz de usuario gráfica, Texto, Aplicación, Correo electrónico&#10;&#10;Descripción generada automáticamente">
            <a:extLst>
              <a:ext uri="{FF2B5EF4-FFF2-40B4-BE49-F238E27FC236}">
                <a16:creationId xmlns:a16="http://schemas.microsoft.com/office/drawing/2014/main" id="{103879E3-5817-4057-A672-E965233D9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0294" y="2078878"/>
            <a:ext cx="5085883" cy="367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915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685801" y="500743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FAQ´s</a:t>
            </a:r>
          </a:p>
        </p:txBody>
      </p:sp>
      <p:sp>
        <p:nvSpPr>
          <p:cNvPr id="193" name="Marcador de texto 4">
            <a:extLst>
              <a:ext uri="{FF2B5EF4-FFF2-40B4-BE49-F238E27FC236}">
                <a16:creationId xmlns:a16="http://schemas.microsoft.com/office/drawing/2014/main" id="{616DCDCE-EB27-4784-BDC0-363134EEF4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8564" y="1864977"/>
            <a:ext cx="5423340" cy="372757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Cómo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mejoran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posicionamiento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Pinchamos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sobre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resultado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pic>
        <p:nvPicPr>
          <p:cNvPr id="4" name="Imagen 3" descr="Interfaz de usuario gráfica, Texto, Aplicación, Correo electrónico&#10;&#10;Descripción generada automáticamente">
            <a:extLst>
              <a:ext uri="{FF2B5EF4-FFF2-40B4-BE49-F238E27FC236}">
                <a16:creationId xmlns:a16="http://schemas.microsoft.com/office/drawing/2014/main" id="{7879A356-9BBD-4EC8-ADF7-147CDBC1C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7156" y="2304554"/>
            <a:ext cx="5423341" cy="342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008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685801" y="500743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FAQ´s</a:t>
            </a:r>
          </a:p>
        </p:txBody>
      </p:sp>
      <p:sp>
        <p:nvSpPr>
          <p:cNvPr id="193" name="Marcador de texto 4">
            <a:extLst>
              <a:ext uri="{FF2B5EF4-FFF2-40B4-BE49-F238E27FC236}">
                <a16:creationId xmlns:a16="http://schemas.microsoft.com/office/drawing/2014/main" id="{616DCDCE-EB27-4784-BDC0-363134EEF4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8564" y="1864977"/>
            <a:ext cx="5423340" cy="372757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Cómo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mejoran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posicionamiento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Nos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aparece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una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página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“ask” de Amazon,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relacionada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con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nuestro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ASIN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Pinchamos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sobre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(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recuadro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rojo)</a:t>
            </a:r>
          </a:p>
        </p:txBody>
      </p:sp>
      <p:pic>
        <p:nvPicPr>
          <p:cNvPr id="4" name="Imagen 3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E6A31E66-BAAB-4F5E-B0DA-D94B4103E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5088" y="1803398"/>
            <a:ext cx="4708238" cy="410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310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685801" y="500743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FAQ´s</a:t>
            </a:r>
          </a:p>
        </p:txBody>
      </p:sp>
      <p:sp>
        <p:nvSpPr>
          <p:cNvPr id="193" name="Marcador de texto 4">
            <a:extLst>
              <a:ext uri="{FF2B5EF4-FFF2-40B4-BE49-F238E27FC236}">
                <a16:creationId xmlns:a16="http://schemas.microsoft.com/office/drawing/2014/main" id="{616DCDCE-EB27-4784-BDC0-363134EEF4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8564" y="1864977"/>
            <a:ext cx="5423340" cy="372757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Cómo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mejoran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posicionamiento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Y “voila”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aparece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nuestro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Hemos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conseguido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tráfico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desde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Google</a:t>
            </a:r>
          </a:p>
        </p:txBody>
      </p:sp>
      <p:pic>
        <p:nvPicPr>
          <p:cNvPr id="4" name="Imagen 3" descr="Interfaz de usuario gráfica, Texto, Aplicación, Correo electrónico&#10;&#10;Descripción generada automáticamente">
            <a:extLst>
              <a:ext uri="{FF2B5EF4-FFF2-40B4-BE49-F238E27FC236}">
                <a16:creationId xmlns:a16="http://schemas.microsoft.com/office/drawing/2014/main" id="{BF3DDFBF-DAD6-4C31-A127-742CBC56A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2631" y="2005783"/>
            <a:ext cx="5303156" cy="372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792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" name="Subtítulo 2">
            <a:extLst>
              <a:ext uri="{FF2B5EF4-FFF2-40B4-BE49-F238E27FC236}">
                <a16:creationId xmlns:a16="http://schemas.microsoft.com/office/drawing/2014/main" id="{3191FBCB-7EC6-4B66-B378-024D7DAB5ED1}"/>
              </a:ext>
            </a:extLst>
          </p:cNvPr>
          <p:cNvSpPr txBox="1">
            <a:spLocks/>
          </p:cNvSpPr>
          <p:nvPr/>
        </p:nvSpPr>
        <p:spPr>
          <a:xfrm>
            <a:off x="545227" y="2510644"/>
            <a:ext cx="4545842" cy="3054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s-ES" sz="2800" strike="sngStrike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Sesión 1 -&gt;  </a:t>
            </a:r>
            <a:r>
              <a:rPr lang="es-ES" sz="2800" strike="sngStrike" dirty="0">
                <a:latin typeface="Poppins Medium" panose="00000600000000000000" pitchFamily="50" charset="0"/>
                <a:cs typeface="Poppins Medium" panose="00000600000000000000" pitchFamily="50" charset="0"/>
              </a:rPr>
              <a:t>02/02/2022</a:t>
            </a:r>
          </a:p>
          <a:p>
            <a:r>
              <a:rPr lang="es-ES" sz="2800" strike="sngStrike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Sesión 2 -&gt; </a:t>
            </a:r>
            <a:r>
              <a:rPr lang="es-ES" sz="2800" strike="sngStrike" dirty="0">
                <a:latin typeface="Poppins Medium" panose="00000600000000000000" pitchFamily="50" charset="0"/>
                <a:cs typeface="Poppins Medium" panose="00000600000000000000" pitchFamily="50" charset="0"/>
              </a:rPr>
              <a:t>03/02/2022</a:t>
            </a:r>
            <a:r>
              <a:rPr lang="es-ES" sz="2800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</a:p>
          <a:p>
            <a:r>
              <a:rPr lang="es-ES" sz="2800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Sesión 3 -&gt; </a:t>
            </a:r>
            <a:r>
              <a:rPr lang="es-ES" sz="2800" dirty="0">
                <a:latin typeface="Poppins Medium" panose="00000600000000000000" pitchFamily="50" charset="0"/>
                <a:cs typeface="Poppins Medium" panose="00000600000000000000" pitchFamily="50" charset="0"/>
              </a:rPr>
              <a:t>09/02/2022 </a:t>
            </a:r>
          </a:p>
          <a:p>
            <a:r>
              <a:rPr lang="es-ES" sz="2800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Sesión 4 -&gt; </a:t>
            </a:r>
            <a:r>
              <a:rPr lang="es-ES" sz="2800" dirty="0">
                <a:latin typeface="Poppins Medium" panose="00000600000000000000" pitchFamily="50" charset="0"/>
                <a:cs typeface="Poppins Medium" panose="00000600000000000000" pitchFamily="50" charset="0"/>
              </a:rPr>
              <a:t>10/02/2022 </a:t>
            </a:r>
          </a:p>
          <a:p>
            <a:r>
              <a:rPr lang="es-ES" sz="2800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</a:p>
        </p:txBody>
      </p:sp>
      <p:sp>
        <p:nvSpPr>
          <p:cNvPr id="104" name="Subtítulo 2">
            <a:extLst>
              <a:ext uri="{FF2B5EF4-FFF2-40B4-BE49-F238E27FC236}">
                <a16:creationId xmlns:a16="http://schemas.microsoft.com/office/drawing/2014/main" id="{FD909B9F-9E5B-44F1-B56B-31ACBA2796F6}"/>
              </a:ext>
            </a:extLst>
          </p:cNvPr>
          <p:cNvSpPr txBox="1">
            <a:spLocks/>
          </p:cNvSpPr>
          <p:nvPr/>
        </p:nvSpPr>
        <p:spPr>
          <a:xfrm>
            <a:off x="6718866" y="4487044"/>
            <a:ext cx="5095927" cy="5229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_tradnl" sz="1050" b="1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We</a:t>
            </a:r>
            <a:r>
              <a:rPr lang="es-ES_tradnl" sz="1050" b="1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Love SEO </a:t>
            </a:r>
            <a:r>
              <a:rPr lang="es-ES_tradnl" sz="1400" b="1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|</a:t>
            </a:r>
            <a:r>
              <a:rPr lang="es-ES_tradnl" sz="1400" b="1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s-ES_tradnl" sz="1050" b="1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Agencia de Marketing Digital</a:t>
            </a:r>
          </a:p>
          <a:p>
            <a:pPr algn="ctr"/>
            <a:r>
              <a:rPr lang="es-ES_tradnl" sz="105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https://weloveseo.es</a:t>
            </a:r>
            <a:r>
              <a:rPr lang="es-ES_tradnl" sz="105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s-ES_tradnl" sz="1050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|</a:t>
            </a:r>
            <a:r>
              <a:rPr lang="es-ES_tradnl" sz="105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s-ES_tradnl" sz="105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juan@weloveseo.es</a:t>
            </a:r>
            <a:r>
              <a:rPr lang="es-ES_tradnl" sz="105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s-ES_tradnl" sz="1050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| </a:t>
            </a:r>
            <a:r>
              <a:rPr lang="es-ES_tradnl" sz="105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658 562 629</a:t>
            </a:r>
          </a:p>
        </p:txBody>
      </p:sp>
      <p:pic>
        <p:nvPicPr>
          <p:cNvPr id="7" name="Imagen 6" descr="Un dibujo animado con letras&#10;&#10;Descripción generada automáticamente con confianza media">
            <a:extLst>
              <a:ext uri="{FF2B5EF4-FFF2-40B4-BE49-F238E27FC236}">
                <a16:creationId xmlns:a16="http://schemas.microsoft.com/office/drawing/2014/main" id="{DFF84171-A141-4939-BF1E-1252E8B73C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90579" y="2846245"/>
            <a:ext cx="952500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7391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RECURSOS 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PARA </a:t>
            </a:r>
            <a:r>
              <a:rPr lang="es-ES" sz="7200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FAQ´s</a:t>
            </a:r>
            <a:endParaRPr lang="es-ES" sz="7200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215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RECURSOS PARA FAQ´s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6"/>
            <a:ext cx="7402285" cy="47263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  <a:hlinkClick r:id="rId2"/>
              </a:rPr>
              <a:t>https://answerthepublic.com/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-&gt;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Conocida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SEO por ser una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herramienta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para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preguntar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por “lo que sea”</a:t>
            </a: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  <a:hlinkClick r:id="rId3"/>
              </a:rPr>
              <a:t>https://www.semrush.com/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  <a:hlinkClick r:id="rId4"/>
              </a:rPr>
              <a:t>https://ahrefs.com/es/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5131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685801" y="500743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ANSWER </a:t>
            </a:r>
          </a:p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THE PUBLIC</a:t>
            </a:r>
          </a:p>
        </p:txBody>
      </p:sp>
      <p:sp>
        <p:nvSpPr>
          <p:cNvPr id="193" name="Marcador de texto 4">
            <a:extLst>
              <a:ext uri="{FF2B5EF4-FFF2-40B4-BE49-F238E27FC236}">
                <a16:creationId xmlns:a16="http://schemas.microsoft.com/office/drawing/2014/main" id="{616DCDCE-EB27-4784-BDC0-363134EEF4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8564" y="1864977"/>
            <a:ext cx="5423340" cy="372757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Cómo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funciona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Buscamos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“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colágeno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con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magnesio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” y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lista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una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serie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preguntas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preguntas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podemos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incluirlas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nuestro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listing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más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preguntas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más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semántica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pic>
        <p:nvPicPr>
          <p:cNvPr id="3" name="Imagen 2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803D8C29-2FDC-4B60-A824-E5495FB2FE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6932" y="2166024"/>
            <a:ext cx="5188993" cy="303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8217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685801" y="500743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ANSWER </a:t>
            </a:r>
          </a:p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THE PUBLIC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RESPUESTAS</a:t>
            </a:r>
          </a:p>
        </p:txBody>
      </p:sp>
      <p:pic>
        <p:nvPicPr>
          <p:cNvPr id="6" name="Imagen 5" descr="Gráfico, Gráfico radial&#10;&#10;Descripción generada automáticamente">
            <a:extLst>
              <a:ext uri="{FF2B5EF4-FFF2-40B4-BE49-F238E27FC236}">
                <a16:creationId xmlns:a16="http://schemas.microsoft.com/office/drawing/2014/main" id="{A9DBCF4F-01D2-40B9-AA1C-A736F2932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9985" y="1781703"/>
            <a:ext cx="4668692" cy="431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0448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Apliquemos seo a nuestros </a:t>
            </a:r>
            <a:r>
              <a:rPr lang="es-ES" sz="7200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listings</a:t>
            </a:r>
            <a:endParaRPr lang="es-ES" sz="7200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797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Herramientas que vamos a utilizar</a:t>
            </a:r>
          </a:p>
        </p:txBody>
      </p:sp>
    </p:spTree>
    <p:extLst>
      <p:ext uri="{BB962C8B-B14F-4D97-AF65-F5344CB8AC3E}">
        <p14:creationId xmlns:p14="http://schemas.microsoft.com/office/powerpoint/2010/main" val="36884301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Seo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listings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Herramientas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para kw research</a:t>
            </a: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6434283" y="2339030"/>
            <a:ext cx="5386537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Google </a:t>
            </a:r>
            <a:r>
              <a:rPr lang="es-E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Ads</a:t>
            </a:r>
            <a:endParaRPr lang="es-ES" sz="4400" dirty="0">
              <a:solidFill>
                <a:schemeClr val="bg1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4400" b="0" i="0" dirty="0">
                <a:solidFill>
                  <a:schemeClr val="bg1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Amazon </a:t>
            </a:r>
            <a:r>
              <a:rPr lang="es-ES" sz="4400" b="0" i="0" dirty="0" err="1">
                <a:solidFill>
                  <a:schemeClr val="bg1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Suggest</a:t>
            </a:r>
            <a:endParaRPr lang="es-ES" sz="4400" b="0" i="0" dirty="0">
              <a:solidFill>
                <a:schemeClr val="bg1"/>
              </a:solidFill>
              <a:effectLst/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Google </a:t>
            </a:r>
            <a:r>
              <a:rPr lang="es-E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Suggest</a:t>
            </a:r>
            <a:endParaRPr lang="es-ES" sz="4400" dirty="0">
              <a:solidFill>
                <a:schemeClr val="bg1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Documento </a:t>
            </a:r>
          </a:p>
          <a:p>
            <a:pPr algn="r"/>
            <a:r>
              <a:rPr lang="es-E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Google </a:t>
            </a:r>
            <a:r>
              <a:rPr lang="es-E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Sheet</a:t>
            </a:r>
            <a:endParaRPr lang="es-ES" sz="4400" dirty="0">
              <a:solidFill>
                <a:schemeClr val="bg1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Excel</a:t>
            </a:r>
          </a:p>
        </p:txBody>
      </p:sp>
    </p:spTree>
    <p:extLst>
      <p:ext uri="{BB962C8B-B14F-4D97-AF65-F5344CB8AC3E}">
        <p14:creationId xmlns:p14="http://schemas.microsoft.com/office/powerpoint/2010/main" val="37176261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Lo primero que vamos a realizar es un </a:t>
            </a:r>
            <a:r>
              <a:rPr lang="es-ES" sz="7200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research</a:t>
            </a: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 en cada herramienta</a:t>
            </a:r>
          </a:p>
        </p:txBody>
      </p:sp>
    </p:spTree>
    <p:extLst>
      <p:ext uri="{BB962C8B-B14F-4D97-AF65-F5344CB8AC3E}">
        <p14:creationId xmlns:p14="http://schemas.microsoft.com/office/powerpoint/2010/main" val="17177683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¿qué vamos 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a hacer?</a:t>
            </a:r>
          </a:p>
        </p:txBody>
      </p:sp>
    </p:spTree>
    <p:extLst>
      <p:ext uri="{BB962C8B-B14F-4D97-AF65-F5344CB8AC3E}">
        <p14:creationId xmlns:p14="http://schemas.microsoft.com/office/powerpoint/2010/main" val="21419586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Seo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listings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qué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vamos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</a:p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hacer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6049678" y="2103678"/>
            <a:ext cx="5794224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Comenzaremos desde los términos semánticos más generales</a:t>
            </a:r>
          </a:p>
        </p:txBody>
      </p:sp>
    </p:spTree>
    <p:extLst>
      <p:ext uri="{BB962C8B-B14F-4D97-AF65-F5344CB8AC3E}">
        <p14:creationId xmlns:p14="http://schemas.microsoft.com/office/powerpoint/2010/main" val="2393068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CD37B2-5C84-40C0-A392-1C4C8CD2A9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Sesión 3</a:t>
            </a:r>
          </a:p>
        </p:txBody>
      </p:sp>
    </p:spTree>
    <p:extLst>
      <p:ext uri="{BB962C8B-B14F-4D97-AF65-F5344CB8AC3E}">
        <p14:creationId xmlns:p14="http://schemas.microsoft.com/office/powerpoint/2010/main" val="3318645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Seo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listings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qué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vamos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</a:p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hacer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5672593" y="2125931"/>
            <a:ext cx="5794224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Iremos completando a semántica más específica</a:t>
            </a:r>
          </a:p>
        </p:txBody>
      </p:sp>
    </p:spTree>
    <p:extLst>
      <p:ext uri="{BB962C8B-B14F-4D97-AF65-F5344CB8AC3E}">
        <p14:creationId xmlns:p14="http://schemas.microsoft.com/office/powerpoint/2010/main" val="25158684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Seo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listings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qué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vamos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</a:p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hacer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5955264" y="2346524"/>
            <a:ext cx="5794224" cy="24630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EXTRAEREMOS LA INFORMACIÓN EN UN .CSV O SIMILAR</a:t>
            </a:r>
          </a:p>
        </p:txBody>
      </p:sp>
    </p:spTree>
    <p:extLst>
      <p:ext uri="{BB962C8B-B14F-4D97-AF65-F5344CB8AC3E}">
        <p14:creationId xmlns:p14="http://schemas.microsoft.com/office/powerpoint/2010/main" val="24967844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Seo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listings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qué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vamos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</a:p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hacer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6157644" y="2796339"/>
            <a:ext cx="5794224" cy="17089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LA IMPORTAREMOS A UN EXCEL O SHEET</a:t>
            </a:r>
          </a:p>
        </p:txBody>
      </p:sp>
    </p:spTree>
    <p:extLst>
      <p:ext uri="{BB962C8B-B14F-4D97-AF65-F5344CB8AC3E}">
        <p14:creationId xmlns:p14="http://schemas.microsoft.com/office/powerpoint/2010/main" val="4329340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Seo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listings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qué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vamos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</a:p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hacer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6157644" y="2796339"/>
            <a:ext cx="5794224" cy="17089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TRABAJAREMOS </a:t>
            </a:r>
            <a:br>
              <a:rPr lang="es-E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CON ELLA</a:t>
            </a:r>
          </a:p>
        </p:txBody>
      </p:sp>
    </p:spTree>
    <p:extLst>
      <p:ext uri="{BB962C8B-B14F-4D97-AF65-F5344CB8AC3E}">
        <p14:creationId xmlns:p14="http://schemas.microsoft.com/office/powerpoint/2010/main" val="26560493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¿QUÉ HAREMOS CON LA INFORMACIÓN?</a:t>
            </a:r>
          </a:p>
        </p:txBody>
      </p:sp>
    </p:spTree>
    <p:extLst>
      <p:ext uri="{BB962C8B-B14F-4D97-AF65-F5344CB8AC3E}">
        <p14:creationId xmlns:p14="http://schemas.microsoft.com/office/powerpoint/2010/main" val="31273666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Seo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listings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91026" y="2206166"/>
            <a:ext cx="5826296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REFINAMIENTO DE INFORMACIÓN</a:t>
            </a: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5800782" y="3617546"/>
            <a:ext cx="6030049" cy="20632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Identificar </a:t>
            </a:r>
          </a:p>
          <a:p>
            <a:pPr algn="r"/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las intenciones de búsqueda</a:t>
            </a:r>
          </a:p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Identificar </a:t>
            </a:r>
          </a:p>
          <a:p>
            <a:pPr algn="r"/>
            <a:r>
              <a:rPr lang="es-ES" sz="26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keywords</a:t>
            </a:r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principales</a:t>
            </a:r>
          </a:p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Identificar </a:t>
            </a:r>
          </a:p>
          <a:p>
            <a:pPr algn="r"/>
            <a:r>
              <a:rPr lang="es-ES" sz="26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keywords</a:t>
            </a:r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relacionadas</a:t>
            </a:r>
          </a:p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Identificar </a:t>
            </a:r>
          </a:p>
          <a:p>
            <a:pPr algn="r"/>
            <a:r>
              <a:rPr lang="es-ES" sz="26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keywords</a:t>
            </a:r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competencia</a:t>
            </a:r>
          </a:p>
        </p:txBody>
      </p:sp>
    </p:spTree>
    <p:extLst>
      <p:ext uri="{BB962C8B-B14F-4D97-AF65-F5344CB8AC3E}">
        <p14:creationId xmlns:p14="http://schemas.microsoft.com/office/powerpoint/2010/main" val="17115214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Intención 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de búsqueda</a:t>
            </a:r>
          </a:p>
        </p:txBody>
      </p:sp>
    </p:spTree>
    <p:extLst>
      <p:ext uri="{BB962C8B-B14F-4D97-AF65-F5344CB8AC3E}">
        <p14:creationId xmlns:p14="http://schemas.microsoft.com/office/powerpoint/2010/main" val="36001854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Seo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listings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20299" y="2449417"/>
            <a:ext cx="5826296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Intención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</a:p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de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búsqueda</a:t>
            </a:r>
            <a:endParaRPr lang="en-US" sz="52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5974248" y="2736837"/>
            <a:ext cx="6030049" cy="209093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 trata de identificar las palabras clave que definan nuestro producto y además tengan un cierto contenido transaccional</a:t>
            </a:r>
          </a:p>
        </p:txBody>
      </p:sp>
    </p:spTree>
    <p:extLst>
      <p:ext uri="{BB962C8B-B14F-4D97-AF65-F5344CB8AC3E}">
        <p14:creationId xmlns:p14="http://schemas.microsoft.com/office/powerpoint/2010/main" val="40433676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Seo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listings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20299" y="2449417"/>
            <a:ext cx="5826296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Intención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</a:p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de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búsqueda</a:t>
            </a:r>
            <a:endParaRPr lang="en-US" sz="52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6592397" y="2911315"/>
            <a:ext cx="4883358" cy="209093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 los </a:t>
            </a:r>
            <a:r>
              <a:rPr lang="es-ES" sz="26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listing</a:t>
            </a:r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, tenemos </a:t>
            </a:r>
          </a:p>
          <a:p>
            <a:pPr algn="r"/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una doble función</a:t>
            </a:r>
          </a:p>
          <a:p>
            <a:pPr marL="457200" indent="-457200" algn="r">
              <a:buFont typeface="Arial" panose="020B0604020202020204" pitchFamily="34" charset="0"/>
              <a:buChar char="•"/>
            </a:pPr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Vender el producto</a:t>
            </a:r>
          </a:p>
          <a:p>
            <a:pPr marL="457200" indent="-457200" algn="r">
              <a:buFont typeface="Arial" panose="020B0604020202020204" pitchFamily="34" charset="0"/>
              <a:buChar char="•"/>
            </a:pPr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Informa al usuario </a:t>
            </a:r>
          </a:p>
          <a:p>
            <a:pPr algn="r"/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que compra</a:t>
            </a:r>
          </a:p>
        </p:txBody>
      </p:sp>
    </p:spTree>
    <p:extLst>
      <p:ext uri="{BB962C8B-B14F-4D97-AF65-F5344CB8AC3E}">
        <p14:creationId xmlns:p14="http://schemas.microsoft.com/office/powerpoint/2010/main" val="29069200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Keywords</a:t>
            </a: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 principales</a:t>
            </a:r>
          </a:p>
        </p:txBody>
      </p:sp>
    </p:spTree>
    <p:extLst>
      <p:ext uri="{BB962C8B-B14F-4D97-AF65-F5344CB8AC3E}">
        <p14:creationId xmlns:p14="http://schemas.microsoft.com/office/powerpoint/2010/main" val="710590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Terminamos 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la sesión 2</a:t>
            </a:r>
          </a:p>
        </p:txBody>
      </p:sp>
    </p:spTree>
    <p:extLst>
      <p:ext uri="{BB962C8B-B14F-4D97-AF65-F5344CB8AC3E}">
        <p14:creationId xmlns:p14="http://schemas.microsoft.com/office/powerpoint/2010/main" val="6138375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Seo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listings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20299" y="2449417"/>
            <a:ext cx="5826296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Keywords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principales</a:t>
            </a:r>
            <a:endParaRPr lang="en-US" sz="52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5920717" y="1775144"/>
            <a:ext cx="6030049" cy="38547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Son las que básicamente vamos </a:t>
            </a:r>
          </a:p>
          <a:p>
            <a:pPr algn="r"/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 utilizar para </a:t>
            </a:r>
            <a:r>
              <a:rPr lang="es-ES" sz="2600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nuestro título</a:t>
            </a:r>
          </a:p>
          <a:p>
            <a:pPr marL="457200" indent="-457200" algn="r">
              <a:buFont typeface="Arial" panose="020B0604020202020204" pitchFamily="34" charset="0"/>
              <a:buChar char="•"/>
            </a:pPr>
            <a:r>
              <a:rPr lang="es-ES" sz="26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Keywords</a:t>
            </a:r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que </a:t>
            </a:r>
          </a:p>
          <a:p>
            <a:pPr algn="r"/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definen nuestro producto</a:t>
            </a:r>
          </a:p>
          <a:p>
            <a:pPr marL="457200" indent="-457200" algn="r">
              <a:buFont typeface="Arial" panose="020B0604020202020204" pitchFamily="34" charset="0"/>
              <a:buChar char="•"/>
            </a:pPr>
            <a:r>
              <a:rPr lang="es-ES" sz="26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Keywords</a:t>
            </a:r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con </a:t>
            </a:r>
          </a:p>
          <a:p>
            <a:pPr algn="r"/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potencial de tráfico</a:t>
            </a:r>
          </a:p>
          <a:p>
            <a:pPr algn="r"/>
            <a:endParaRPr lang="es-ES" sz="2600" dirty="0">
              <a:solidFill>
                <a:schemeClr val="bg1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9564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Recordemos 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que debe 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llevar un título</a:t>
            </a:r>
          </a:p>
        </p:txBody>
      </p:sp>
    </p:spTree>
    <p:extLst>
      <p:ext uri="{BB962C8B-B14F-4D97-AF65-F5344CB8AC3E}">
        <p14:creationId xmlns:p14="http://schemas.microsoft.com/office/powerpoint/2010/main" val="40068753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¿QUÉ DEBE LLEVAR UN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título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6"/>
            <a:ext cx="7402285" cy="4726379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buFont typeface="Arial"/>
              <a:buChar char="•"/>
            </a:pP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Título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Marca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Cantidad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Características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principales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Material del 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está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realizado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Fabricado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…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Color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Tamaño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Principales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keywords</a:t>
            </a:r>
          </a:p>
          <a:p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NOTA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Un listing = un ASIN = un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3989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Keywords</a:t>
            </a: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 relacionadas o secundarias</a:t>
            </a:r>
          </a:p>
        </p:txBody>
      </p:sp>
    </p:spTree>
    <p:extLst>
      <p:ext uri="{BB962C8B-B14F-4D97-AF65-F5344CB8AC3E}">
        <p14:creationId xmlns:p14="http://schemas.microsoft.com/office/powerpoint/2010/main" val="37132888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Seo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listings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20299" y="2449417"/>
            <a:ext cx="5826296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Keywords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secundarias</a:t>
            </a:r>
            <a:endParaRPr lang="en-US" sz="52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5966410" y="2078878"/>
            <a:ext cx="6030049" cy="38547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Son las que básicamente vamos </a:t>
            </a:r>
          </a:p>
          <a:p>
            <a:pPr algn="r"/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 utilizar para </a:t>
            </a:r>
          </a:p>
          <a:p>
            <a:pPr algn="r"/>
            <a:r>
              <a:rPr lang="es-ES" sz="2600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nuestros </a:t>
            </a:r>
            <a:r>
              <a:rPr lang="es-ES" sz="2600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bullet</a:t>
            </a:r>
            <a:r>
              <a:rPr lang="es-ES" sz="2600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s-ES" sz="2600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points</a:t>
            </a:r>
            <a:r>
              <a:rPr lang="es-ES" sz="2600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y en nuestras descripciones</a:t>
            </a:r>
          </a:p>
          <a:p>
            <a:pPr marL="457200" indent="-457200" algn="r">
              <a:buFont typeface="Arial" panose="020B0604020202020204" pitchFamily="34" charset="0"/>
              <a:buChar char="•"/>
            </a:pPr>
            <a:r>
              <a:rPr lang="es-ES" sz="26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Keywords</a:t>
            </a:r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</a:p>
          <a:p>
            <a:pPr algn="r"/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semántica relacionada</a:t>
            </a:r>
          </a:p>
          <a:p>
            <a:pPr marL="457200" indent="-457200" algn="r">
              <a:buFont typeface="Arial" panose="020B0604020202020204" pitchFamily="34" charset="0"/>
              <a:buChar char="•"/>
            </a:pPr>
            <a:r>
              <a:rPr lang="es-ES" sz="26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Keywords</a:t>
            </a:r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con </a:t>
            </a:r>
          </a:p>
          <a:p>
            <a:pPr algn="r"/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un menor potencial de tráfico</a:t>
            </a:r>
          </a:p>
          <a:p>
            <a:pPr algn="r"/>
            <a:endParaRPr lang="es-ES" sz="2600" dirty="0">
              <a:solidFill>
                <a:schemeClr val="bg1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487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Recordemos 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que deben 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llevar los 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7200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bullet</a:t>
            </a: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s-ES" sz="7200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points</a:t>
            </a:r>
            <a:endParaRPr lang="es-ES" sz="7200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5738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¿QUÉ DEBE LLEVAR UN BULLET POINT?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6"/>
            <a:ext cx="7402285" cy="47263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Bullets points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Beneficios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Usos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del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Detalles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garantía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Diferencias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con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otros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competidores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Keywords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secundarias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no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hayamos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utilizado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568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¿QUÉ DEBE LLEVAR UN BULLET POINT?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6"/>
            <a:ext cx="7402285" cy="47263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Bullets points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Beneficios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Usos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del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Detalles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garantía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Diferencias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con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otros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competidores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Keywords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secundarias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no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hayamos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utilizado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0808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Trigger</a:t>
            </a: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s-ES" sz="7200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keywords</a:t>
            </a:r>
            <a:endParaRPr lang="es-ES" sz="7200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78584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Trigger keywords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6"/>
            <a:ext cx="7402285" cy="472637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Qué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son las trigger keywords?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Son palabras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prohibidas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NO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debemos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utilizar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nuestros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textos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(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preferentemente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textos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Si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utilizamos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tipo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keywords, A9 los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detecta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y una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vez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detectados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pueden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cerrar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>
                <a:latin typeface="Poppins Medium" panose="00000600000000000000" pitchFamily="50" charset="0"/>
                <a:cs typeface="Poppins Medium" panose="00000600000000000000" pitchFamily="50" charset="0"/>
              </a:rPr>
              <a:t> listing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9978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Backend</a:t>
            </a: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s-ES" sz="7200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keywords</a:t>
            </a:r>
            <a:endParaRPr lang="es-ES" sz="7200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653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Seo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listings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Trigger</a:t>
            </a:r>
          </a:p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Keywords</a:t>
            </a: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6363212" y="2422629"/>
            <a:ext cx="5725901" cy="267880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40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https://m.media-amazon.com/images/G/01/rainier/help/ES_default-restricted-phrases.txt</a:t>
            </a:r>
          </a:p>
        </p:txBody>
      </p:sp>
    </p:spTree>
    <p:extLst>
      <p:ext uri="{BB962C8B-B14F-4D97-AF65-F5344CB8AC3E}">
        <p14:creationId xmlns:p14="http://schemas.microsoft.com/office/powerpoint/2010/main" val="334237825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Descripciones</a:t>
            </a:r>
          </a:p>
        </p:txBody>
      </p:sp>
    </p:spTree>
    <p:extLst>
      <p:ext uri="{BB962C8B-B14F-4D97-AF65-F5344CB8AC3E}">
        <p14:creationId xmlns:p14="http://schemas.microsoft.com/office/powerpoint/2010/main" val="32580777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NO HTML EN DESCRIPCIONES</a:t>
            </a:r>
          </a:p>
        </p:txBody>
      </p:sp>
      <p:pic>
        <p:nvPicPr>
          <p:cNvPr id="3" name="Imagen 2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5DC3287C-F78B-4FBD-A486-ACE4EB78E7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1" y="1542819"/>
            <a:ext cx="6790973" cy="508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3047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Keywords</a:t>
            </a: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de marca</a:t>
            </a:r>
          </a:p>
        </p:txBody>
      </p:sp>
    </p:spTree>
    <p:extLst>
      <p:ext uri="{BB962C8B-B14F-4D97-AF65-F5344CB8AC3E}">
        <p14:creationId xmlns:p14="http://schemas.microsoft.com/office/powerpoint/2010/main" val="93342618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Seo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listings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20299" y="2449417"/>
            <a:ext cx="5826296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Keywords </a:t>
            </a:r>
          </a:p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de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marca</a:t>
            </a:r>
            <a:endParaRPr lang="en-US" sz="52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5920717" y="1775144"/>
            <a:ext cx="6030049" cy="38547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Son las que básicamente vamos </a:t>
            </a:r>
          </a:p>
          <a:p>
            <a:pPr algn="r"/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 utilizar para </a:t>
            </a:r>
          </a:p>
          <a:p>
            <a:pPr algn="r"/>
            <a:r>
              <a:rPr lang="es-ES" sz="2600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nuestras </a:t>
            </a:r>
            <a:r>
              <a:rPr lang="es-ES" sz="2600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backend</a:t>
            </a:r>
            <a:r>
              <a:rPr lang="es-ES" sz="2600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s-ES" sz="2600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keywords</a:t>
            </a:r>
            <a:endParaRPr lang="es-ES" sz="2600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marL="457200" indent="-457200" algn="r">
              <a:buFont typeface="Arial" panose="020B0604020202020204" pitchFamily="34" charset="0"/>
              <a:buChar char="•"/>
            </a:pPr>
            <a:r>
              <a:rPr lang="es-ES" sz="26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Keywords</a:t>
            </a:r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</a:p>
          <a:p>
            <a:pPr algn="r"/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de competencia (</a:t>
            </a:r>
            <a:r>
              <a:rPr lang="es-ES" sz="26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black</a:t>
            </a:r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s-ES" sz="26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hat</a:t>
            </a:r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)</a:t>
            </a:r>
          </a:p>
          <a:p>
            <a:pPr marL="457200" indent="-457200" algn="r">
              <a:buFont typeface="Arial" panose="020B0604020202020204" pitchFamily="34" charset="0"/>
              <a:buChar char="•"/>
            </a:pPr>
            <a:r>
              <a:rPr lang="es-ES" sz="26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Keywords</a:t>
            </a:r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</a:p>
          <a:p>
            <a:pPr algn="r"/>
            <a:r>
              <a:rPr lang="es-ES" sz="26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semántica relacionada</a:t>
            </a:r>
          </a:p>
          <a:p>
            <a:pPr algn="r"/>
            <a:endParaRPr lang="es-ES" sz="2600" dirty="0">
              <a:solidFill>
                <a:schemeClr val="bg1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627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Seo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listings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Plus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herramientas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para research</a:t>
            </a: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5561140" y="3559562"/>
            <a:ext cx="5386537" cy="82609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HELIUM 10</a:t>
            </a:r>
          </a:p>
        </p:txBody>
      </p:sp>
    </p:spTree>
    <p:extLst>
      <p:ext uri="{BB962C8B-B14F-4D97-AF65-F5344CB8AC3E}">
        <p14:creationId xmlns:p14="http://schemas.microsoft.com/office/powerpoint/2010/main" val="375687045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Completamos 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con </a:t>
            </a:r>
            <a:r>
              <a:rPr lang="es-ES" sz="7200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FAQ´s</a:t>
            </a:r>
            <a:endParaRPr lang="es-ES" sz="7200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9174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Seo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listings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Herramientas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para kw research</a:t>
            </a: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5167000" y="3031514"/>
            <a:ext cx="6896713" cy="15506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4000" b="0" i="0" dirty="0" err="1">
                <a:solidFill>
                  <a:schemeClr val="bg1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Answer</a:t>
            </a:r>
            <a:r>
              <a:rPr lang="es-ES" sz="4000" b="0" i="0" dirty="0">
                <a:solidFill>
                  <a:schemeClr val="bg1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s-ES" sz="4000" b="0" i="0" dirty="0" err="1">
                <a:solidFill>
                  <a:schemeClr val="bg1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the</a:t>
            </a:r>
            <a:r>
              <a:rPr lang="es-ES" sz="4000" b="0" i="0" dirty="0">
                <a:solidFill>
                  <a:schemeClr val="bg1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s-ES" sz="4000" b="0" i="0" dirty="0" err="1">
                <a:solidFill>
                  <a:schemeClr val="bg1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Public</a:t>
            </a:r>
            <a:endParaRPr lang="es-ES" sz="4000" b="0" i="0" dirty="0">
              <a:solidFill>
                <a:schemeClr val="bg1"/>
              </a:solidFill>
              <a:effectLst/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Preguntas de Google</a:t>
            </a:r>
          </a:p>
        </p:txBody>
      </p:sp>
    </p:spTree>
    <p:extLst>
      <p:ext uri="{BB962C8B-B14F-4D97-AF65-F5344CB8AC3E}">
        <p14:creationId xmlns:p14="http://schemas.microsoft.com/office/powerpoint/2010/main" val="40394942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Keywords</a:t>
            </a: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 sobre las que podemos hacer un </a:t>
            </a:r>
            <a:r>
              <a:rPr lang="es-ES" sz="7200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research</a:t>
            </a:r>
            <a:endParaRPr lang="es-ES" sz="7200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65239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Kw´s para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research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6"/>
            <a:ext cx="7402285" cy="47263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Mejillones</a:t>
            </a:r>
          </a:p>
          <a:p>
            <a:pPr lvl="1">
              <a:buFont typeface="Arial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 Mejillones escabeche</a:t>
            </a:r>
          </a:p>
          <a:p>
            <a:pPr lvl="1">
              <a:buFont typeface="Arial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 Mejillones escabeche gigantes</a:t>
            </a:r>
          </a:p>
          <a:p>
            <a:pPr lvl="1">
              <a:buFont typeface="Arial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 Mejillones en conserva</a:t>
            </a:r>
          </a:p>
          <a:p>
            <a:pPr lvl="1">
              <a:buFont typeface="Arial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 Lata mejillones</a:t>
            </a:r>
          </a:p>
          <a:p>
            <a:pPr lvl="1">
              <a:buFont typeface="Arial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 Conservas de pescado</a:t>
            </a:r>
          </a:p>
          <a:p>
            <a:pPr lvl="1">
              <a:buFont typeface="Arial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 Conservas gourmet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8637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Backend keywords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6"/>
            <a:ext cx="7402285" cy="47263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Standard -&gt; 50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caracteres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Platinum -&gt; 100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caracteres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(solo se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activan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si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somos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Best Seller o Amazon´s Choice)</a:t>
            </a: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Para keywords que no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hayas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utilizado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antes</a:t>
            </a: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Keywords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marca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competencia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(black hat)</a:t>
            </a:r>
          </a:p>
        </p:txBody>
      </p:sp>
    </p:spTree>
    <p:extLst>
      <p:ext uri="{BB962C8B-B14F-4D97-AF65-F5344CB8AC3E}">
        <p14:creationId xmlns:p14="http://schemas.microsoft.com/office/powerpoint/2010/main" val="24469674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IMÁGENES</a:t>
            </a:r>
          </a:p>
        </p:txBody>
      </p:sp>
    </p:spTree>
    <p:extLst>
      <p:ext uri="{BB962C8B-B14F-4D97-AF65-F5344CB8AC3E}">
        <p14:creationId xmlns:p14="http://schemas.microsoft.com/office/powerpoint/2010/main" val="17118415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¿QUÉ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DEBEn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LLEVAR las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imágenes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6"/>
            <a:ext cx="7402285" cy="47263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Estructura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las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imágenes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7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imágenes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(hasta 9)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Resolución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1000 x 1000 pixels (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puede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ser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más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)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Imagen principal con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fondo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blanco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(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ya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veremos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Amazon se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traga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cosas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no son)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Diferentes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ángulos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del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con y sin packaging (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fotos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dentro y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fuera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caja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587012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¿QUÉ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DEBEn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LLEVAR las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imágenes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6"/>
            <a:ext cx="7402285" cy="47263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Estructura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las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imágenes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Momentos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consumo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(por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ejemplo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bañándose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una piscina)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Medidas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y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escalas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del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Características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del product</a:t>
            </a:r>
          </a:p>
          <a:p>
            <a:pPr lvl="2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Composiciones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2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Características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técnicas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2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Etc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9449571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¿QUÉ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DEBEn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LLEVAR las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imágenes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6"/>
            <a:ext cx="7402285" cy="47263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Estructura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las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imágenes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Si es un pack…</a:t>
            </a:r>
          </a:p>
          <a:p>
            <a:pPr lvl="2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Incluye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fotos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del pack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Referencias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tamaño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Si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tenemos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página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A+…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Incluye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video</a:t>
            </a:r>
          </a:p>
          <a:p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NOTA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Incluye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foto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únicamente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lo 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vayas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incluir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6436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Seo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listings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Hack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sobre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las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imágenes</a:t>
            </a:r>
            <a:endParaRPr lang="en-US" sz="52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6363212" y="2422629"/>
            <a:ext cx="5725901" cy="267880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40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Aunque Amazon lo desaconseja, puedes añadir en algunas algo de texto para aportar más información</a:t>
            </a:r>
          </a:p>
        </p:txBody>
      </p:sp>
    </p:spTree>
    <p:extLst>
      <p:ext uri="{BB962C8B-B14F-4D97-AF65-F5344CB8AC3E}">
        <p14:creationId xmlns:p14="http://schemas.microsoft.com/office/powerpoint/2010/main" val="117082316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Seo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listings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Hack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sobre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las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imágenes</a:t>
            </a:r>
            <a:endParaRPr lang="en-US" sz="52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5678166" y="1882708"/>
            <a:ext cx="5725901" cy="26788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40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Ellos mismos lo hacen…</a:t>
            </a:r>
          </a:p>
        </p:txBody>
      </p:sp>
    </p:spTree>
    <p:extLst>
      <p:ext uri="{BB962C8B-B14F-4D97-AF65-F5344CB8AC3E}">
        <p14:creationId xmlns:p14="http://schemas.microsoft.com/office/powerpoint/2010/main" val="74685804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Seo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listings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1566145" y="2469733"/>
            <a:ext cx="3941290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Veámoslo</a:t>
            </a:r>
            <a:endParaRPr lang="en-US" sz="52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6319602" y="2536058"/>
            <a:ext cx="5725901" cy="267880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40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https://www.amazon.es/nuevo-echo-dot-4a-generacion-altavoz-inteligente-con-alexa-antracita/dp/B084DWG2VQ/</a:t>
            </a:r>
          </a:p>
        </p:txBody>
      </p:sp>
    </p:spTree>
    <p:extLst>
      <p:ext uri="{BB962C8B-B14F-4D97-AF65-F5344CB8AC3E}">
        <p14:creationId xmlns:p14="http://schemas.microsoft.com/office/powerpoint/2010/main" val="159296334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¿Dudas?</a:t>
            </a:r>
          </a:p>
        </p:txBody>
      </p:sp>
    </p:spTree>
    <p:extLst>
      <p:ext uri="{BB962C8B-B14F-4D97-AF65-F5344CB8AC3E}">
        <p14:creationId xmlns:p14="http://schemas.microsoft.com/office/powerpoint/2010/main" val="368103798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2640728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Backend keywords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6"/>
            <a:ext cx="7402285" cy="47263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 No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utilices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…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Signos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exclamación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Singulares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y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plurales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No utilizes “stop words” -&gt; “y”, “o”, “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” …</a:t>
            </a: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No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realices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keyword stuffing (es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decir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repetir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keywords 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ya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has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utilizado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anteriormente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manera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reiterada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y sin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ningún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sentido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874751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INFORMACIÓn</a:t>
            </a: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 AÑADIDA</a:t>
            </a:r>
          </a:p>
        </p:txBody>
      </p:sp>
    </p:spTree>
    <p:extLst>
      <p:ext uri="{BB962C8B-B14F-4D97-AF65-F5344CB8AC3E}">
        <p14:creationId xmlns:p14="http://schemas.microsoft.com/office/powerpoint/2010/main" val="1995587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Información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añadida</a:t>
            </a:r>
            <a:endParaRPr lang="en-US" sz="28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6"/>
            <a:ext cx="7402285" cy="472637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Qué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es la 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información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añadida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  <a:p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Es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toda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información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extra que se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pidiendo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plataforma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cuando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creamos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un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¿Para 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qué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sirve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Para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generar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los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filtros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hay dentro de Amazon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cuando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navegamos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Para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mayor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relevancia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semántica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Para que Amazon (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si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nuestro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tiene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tracción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)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automáticamente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haga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campañas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shopping</a:t>
            </a:r>
          </a:p>
        </p:txBody>
      </p:sp>
    </p:spTree>
    <p:extLst>
      <p:ext uri="{BB962C8B-B14F-4D97-AF65-F5344CB8AC3E}">
        <p14:creationId xmlns:p14="http://schemas.microsoft.com/office/powerpoint/2010/main" val="37482126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2005</TotalTime>
  <Words>1428</Words>
  <Application>Microsoft Office PowerPoint</Application>
  <PresentationFormat>Panorámica</PresentationFormat>
  <Paragraphs>277</Paragraphs>
  <Slides>68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68</vt:i4>
      </vt:variant>
    </vt:vector>
  </HeadingPairs>
  <TitlesOfParts>
    <vt:vector size="73" baseType="lpstr">
      <vt:lpstr>Arial</vt:lpstr>
      <vt:lpstr>Calibri</vt:lpstr>
      <vt:lpstr>Calibri Light</vt:lpstr>
      <vt:lpstr>Poppins Medium</vt:lpstr>
      <vt:lpstr>Celestial</vt:lpstr>
      <vt:lpstr>GESTIONA TU TIENDA Y EMPIEZA A VENDER EN AMAZON</vt:lpstr>
      <vt:lpstr>Presentación de PowerPoint</vt:lpstr>
      <vt:lpstr>Sesión 3</vt:lpstr>
      <vt:lpstr>Terminamos  la sesión 2</vt:lpstr>
      <vt:lpstr>Backend keywords</vt:lpstr>
      <vt:lpstr>Backend keywords</vt:lpstr>
      <vt:lpstr>Backend keywords</vt:lpstr>
      <vt:lpstr>INFORMACIÓn AÑADIDA</vt:lpstr>
      <vt:lpstr>Información añadida</vt:lpstr>
      <vt:lpstr>Presentación de PowerPoint</vt:lpstr>
      <vt:lpstr>Presentación de PowerPoint</vt:lpstr>
      <vt:lpstr>Presentación de PowerPoint</vt:lpstr>
      <vt:lpstr>FAQ´s</vt:lpstr>
      <vt:lpstr>FAQ´s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RECURSOS  PARA FAQ´s</vt:lpstr>
      <vt:lpstr>RECURSOS PARA FAQ´s</vt:lpstr>
      <vt:lpstr>Presentación de PowerPoint</vt:lpstr>
      <vt:lpstr>Presentación de PowerPoint</vt:lpstr>
      <vt:lpstr>Apliquemos seo a nuestros listings</vt:lpstr>
      <vt:lpstr>Herramientas que vamos a utilizar</vt:lpstr>
      <vt:lpstr>Presentación de PowerPoint</vt:lpstr>
      <vt:lpstr>Lo primero que vamos a realizar es un research en cada herramienta</vt:lpstr>
      <vt:lpstr>¿qué vamos  a hacer?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¿QUÉ HAREMOS CON LA INFORMACIÓN?</vt:lpstr>
      <vt:lpstr>Presentación de PowerPoint</vt:lpstr>
      <vt:lpstr>Intención  de búsqueda</vt:lpstr>
      <vt:lpstr>Presentación de PowerPoint</vt:lpstr>
      <vt:lpstr>Presentación de PowerPoint</vt:lpstr>
      <vt:lpstr>Keywords principales</vt:lpstr>
      <vt:lpstr>Presentación de PowerPoint</vt:lpstr>
      <vt:lpstr>Recordemos  que debe  llevar un título</vt:lpstr>
      <vt:lpstr>¿QUÉ DEBE LLEVAR UN título?</vt:lpstr>
      <vt:lpstr>Keywords relacionadas o secundarias</vt:lpstr>
      <vt:lpstr>Presentación de PowerPoint</vt:lpstr>
      <vt:lpstr>Recordemos  que deben  llevar los  bullet points</vt:lpstr>
      <vt:lpstr>¿QUÉ DEBE LLEVAR UN BULLET POINT?</vt:lpstr>
      <vt:lpstr>¿QUÉ DEBE LLEVAR UN BULLET POINT?</vt:lpstr>
      <vt:lpstr>Trigger keywords</vt:lpstr>
      <vt:lpstr>Trigger keywords</vt:lpstr>
      <vt:lpstr>Presentación de PowerPoint</vt:lpstr>
      <vt:lpstr>Descripciones</vt:lpstr>
      <vt:lpstr>NO HTML EN DESCRIPCIONES</vt:lpstr>
      <vt:lpstr>Keywords  de marca</vt:lpstr>
      <vt:lpstr>Presentación de PowerPoint</vt:lpstr>
      <vt:lpstr>Presentación de PowerPoint</vt:lpstr>
      <vt:lpstr>Completamos  con FAQ´s</vt:lpstr>
      <vt:lpstr>Presentación de PowerPoint</vt:lpstr>
      <vt:lpstr>Keywords sobre las que podemos hacer un research</vt:lpstr>
      <vt:lpstr>Kw´s para el research</vt:lpstr>
      <vt:lpstr>IMÁGENES</vt:lpstr>
      <vt:lpstr>¿QUÉ DEBEn LLEVAR las imágenes?</vt:lpstr>
      <vt:lpstr>¿QUÉ DEBEn LLEVAR las imágenes?</vt:lpstr>
      <vt:lpstr>¿QUÉ DEBEn LLEVAR las imágenes?</vt:lpstr>
      <vt:lpstr>Presentación de PowerPoint</vt:lpstr>
      <vt:lpstr>Presentación de PowerPoint</vt:lpstr>
      <vt:lpstr>Presentación de PowerPoint</vt:lpstr>
      <vt:lpstr>¿Dudas?</vt:lpstr>
      <vt:lpstr>gracias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GESTIONA TU TIENDA Y EMPIEZA A VENDER EN AMAZON</dc:title>
  <dc:creator>Juan Martínez</dc:creator>
  <cp:lastModifiedBy>Juan Martínez</cp:lastModifiedBy>
  <cp:revision>312</cp:revision>
  <dcterms:created xsi:type="dcterms:W3CDTF">2022-01-16T18:28:52Z</dcterms:created>
  <dcterms:modified xsi:type="dcterms:W3CDTF">2022-02-09T16:34:04Z</dcterms:modified>
</cp:coreProperties>
</file>