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482" r:id="rId4"/>
    <p:sldId id="492" r:id="rId5"/>
    <p:sldId id="483" r:id="rId6"/>
    <p:sldId id="484" r:id="rId7"/>
    <p:sldId id="489" r:id="rId8"/>
    <p:sldId id="490" r:id="rId9"/>
    <p:sldId id="485" r:id="rId10"/>
    <p:sldId id="486" r:id="rId11"/>
    <p:sldId id="487" r:id="rId12"/>
    <p:sldId id="488" r:id="rId13"/>
    <p:sldId id="491" r:id="rId14"/>
    <p:sldId id="355" r:id="rId15"/>
    <p:sldId id="373" r:id="rId16"/>
    <p:sldId id="494" r:id="rId17"/>
    <p:sldId id="502" r:id="rId18"/>
    <p:sldId id="500" r:id="rId19"/>
    <p:sldId id="501" r:id="rId20"/>
    <p:sldId id="495" r:id="rId21"/>
    <p:sldId id="496" r:id="rId22"/>
    <p:sldId id="497" r:id="rId23"/>
    <p:sldId id="498" r:id="rId24"/>
    <p:sldId id="499" r:id="rId25"/>
    <p:sldId id="493" r:id="rId26"/>
    <p:sldId id="333" r:id="rId27"/>
    <p:sldId id="390" r:id="rId28"/>
    <p:sldId id="363" r:id="rId29"/>
    <p:sldId id="392" r:id="rId30"/>
    <p:sldId id="393" r:id="rId31"/>
    <p:sldId id="395" r:id="rId32"/>
    <p:sldId id="397" r:id="rId33"/>
    <p:sldId id="398" r:id="rId34"/>
    <p:sldId id="394" r:id="rId35"/>
    <p:sldId id="399" r:id="rId36"/>
    <p:sldId id="400" r:id="rId37"/>
    <p:sldId id="402" r:id="rId38"/>
    <p:sldId id="401" r:id="rId39"/>
    <p:sldId id="396" r:id="rId40"/>
    <p:sldId id="403" r:id="rId41"/>
    <p:sldId id="406" r:id="rId42"/>
    <p:sldId id="404" r:id="rId43"/>
    <p:sldId id="405" r:id="rId44"/>
    <p:sldId id="407" r:id="rId45"/>
    <p:sldId id="408" r:id="rId46"/>
    <p:sldId id="409" r:id="rId47"/>
    <p:sldId id="410" r:id="rId48"/>
    <p:sldId id="411" r:id="rId49"/>
    <p:sldId id="412" r:id="rId50"/>
    <p:sldId id="413" r:id="rId51"/>
    <p:sldId id="414" r:id="rId52"/>
    <p:sldId id="415" r:id="rId53"/>
    <p:sldId id="418" r:id="rId54"/>
    <p:sldId id="416" r:id="rId55"/>
    <p:sldId id="417" r:id="rId56"/>
    <p:sldId id="421" r:id="rId57"/>
    <p:sldId id="441" r:id="rId58"/>
    <p:sldId id="442" r:id="rId59"/>
    <p:sldId id="440" r:id="rId60"/>
    <p:sldId id="420" r:id="rId61"/>
    <p:sldId id="422" r:id="rId62"/>
    <p:sldId id="423" r:id="rId63"/>
    <p:sldId id="419" r:id="rId64"/>
    <p:sldId id="424" r:id="rId65"/>
    <p:sldId id="425" r:id="rId66"/>
    <p:sldId id="388" r:id="rId67"/>
    <p:sldId id="455" r:id="rId68"/>
    <p:sldId id="374" r:id="rId69"/>
    <p:sldId id="428" r:id="rId70"/>
    <p:sldId id="429" r:id="rId71"/>
    <p:sldId id="430" r:id="rId72"/>
    <p:sldId id="431" r:id="rId73"/>
    <p:sldId id="432" r:id="rId74"/>
    <p:sldId id="434" r:id="rId75"/>
    <p:sldId id="435" r:id="rId76"/>
    <p:sldId id="433" r:id="rId77"/>
    <p:sldId id="436" r:id="rId78"/>
    <p:sldId id="437" r:id="rId79"/>
    <p:sldId id="438" r:id="rId80"/>
    <p:sldId id="439" r:id="rId81"/>
    <p:sldId id="426" r:id="rId82"/>
    <p:sldId id="456" r:id="rId83"/>
    <p:sldId id="427" r:id="rId84"/>
    <p:sldId id="375" r:id="rId85"/>
    <p:sldId id="376" r:id="rId86"/>
    <p:sldId id="377" r:id="rId87"/>
    <p:sldId id="378" r:id="rId88"/>
    <p:sldId id="379" r:id="rId89"/>
    <p:sldId id="380" r:id="rId90"/>
    <p:sldId id="381" r:id="rId91"/>
    <p:sldId id="382" r:id="rId92"/>
    <p:sldId id="383" r:id="rId93"/>
    <p:sldId id="385" r:id="rId94"/>
    <p:sldId id="503" r:id="rId95"/>
    <p:sldId id="448" r:id="rId96"/>
    <p:sldId id="449" r:id="rId97"/>
    <p:sldId id="450" r:id="rId98"/>
    <p:sldId id="504" r:id="rId99"/>
    <p:sldId id="505" r:id="rId100"/>
    <p:sldId id="506" r:id="rId101"/>
    <p:sldId id="507" r:id="rId102"/>
    <p:sldId id="452" r:id="rId103"/>
    <p:sldId id="453" r:id="rId104"/>
    <p:sldId id="454" r:id="rId105"/>
    <p:sldId id="457" r:id="rId106"/>
    <p:sldId id="459" r:id="rId107"/>
    <p:sldId id="458" r:id="rId108"/>
    <p:sldId id="460" r:id="rId109"/>
    <p:sldId id="461" r:id="rId110"/>
    <p:sldId id="462" r:id="rId111"/>
    <p:sldId id="463" r:id="rId112"/>
    <p:sldId id="464" r:id="rId113"/>
    <p:sldId id="465" r:id="rId114"/>
    <p:sldId id="466" r:id="rId115"/>
    <p:sldId id="468" r:id="rId116"/>
    <p:sldId id="467" r:id="rId117"/>
    <p:sldId id="469" r:id="rId118"/>
    <p:sldId id="470" r:id="rId119"/>
    <p:sldId id="471" r:id="rId120"/>
    <p:sldId id="472" r:id="rId121"/>
    <p:sldId id="366" r:id="rId122"/>
    <p:sldId id="264" r:id="rId123"/>
    <p:sldId id="370" r:id="rId124"/>
    <p:sldId id="371" r:id="rId125"/>
    <p:sldId id="367" r:id="rId126"/>
    <p:sldId id="369" r:id="rId127"/>
    <p:sldId id="372" r:id="rId128"/>
    <p:sldId id="305" r:id="rId129"/>
    <p:sldId id="368" r:id="rId130"/>
    <p:sldId id="359" r:id="rId131"/>
    <p:sldId id="360" r:id="rId132"/>
    <p:sldId id="361" r:id="rId133"/>
    <p:sldId id="362" r:id="rId134"/>
    <p:sldId id="391" r:id="rId135"/>
    <p:sldId id="364" r:id="rId136"/>
    <p:sldId id="365" r:id="rId137"/>
    <p:sldId id="447" r:id="rId138"/>
    <p:sldId id="444" r:id="rId139"/>
    <p:sldId id="473" r:id="rId140"/>
    <p:sldId id="474" r:id="rId141"/>
    <p:sldId id="475" r:id="rId142"/>
    <p:sldId id="445" r:id="rId143"/>
    <p:sldId id="476" r:id="rId144"/>
    <p:sldId id="477" r:id="rId145"/>
    <p:sldId id="479" r:id="rId146"/>
    <p:sldId id="478" r:id="rId147"/>
    <p:sldId id="480" r:id="rId148"/>
    <p:sldId id="446" r:id="rId149"/>
    <p:sldId id="481" r:id="rId1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1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uan@weloveseo.es" TargetMode="External"/><Relationship Id="rId2" Type="http://schemas.openxmlformats.org/officeDocument/2006/relationships/hyperlink" Target="http://www.weloveseo.e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g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afiliados.amazon.es/" TargetMode="Externa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hyperlink" Target="https://weloveseo.eshola@weloveseo.es" TargetMode="External"/><Relationship Id="rId4" Type="http://schemas.openxmlformats.org/officeDocument/2006/relationships/hyperlink" Target="https://weloveseo.es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hyperlink" Target="mailto:juan@weloveseo.es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sellercentral.amazon.es/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D37B2-5C84-40C0-A392-1C4C8CD2A9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GESTIONA TU TIENDA Y EMPIEZA A VENDER EN AMAZON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890E44-6A96-4927-9A56-DEB138F4AB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Juan Martínez Fraile – CEO y SEO Manager en </a:t>
            </a:r>
            <a:r>
              <a:rPr lang="es-ES" cap="none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We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Love SEO</a:t>
            </a:r>
          </a:p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  <a:hlinkClick r:id="rId2"/>
              </a:rPr>
              <a:t>www.weloveseo.es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| 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  <a:hlinkClick r:id="rId3"/>
              </a:rPr>
              <a:t>juan@weloveseo.es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TW: @jmarfra</a:t>
            </a:r>
          </a:p>
          <a:p>
            <a:r>
              <a:rPr lang="es-ES" cap="none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Linkedin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: https://www.linkedin.com/in/juan-martinez-fraile/ </a:t>
            </a:r>
          </a:p>
        </p:txBody>
      </p:sp>
    </p:spTree>
    <p:extLst>
      <p:ext uri="{BB962C8B-B14F-4D97-AF65-F5344CB8AC3E}">
        <p14:creationId xmlns:p14="http://schemas.microsoft.com/office/powerpoint/2010/main" val="330322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26198" y="2212927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Como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realizar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una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ficha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producto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y la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mejor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forma de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optimizarla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18875318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11455" y="224997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Para sellers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quieren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traspasar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fronteras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necesitan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transporte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servicio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atención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al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cliente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0338" y="2456865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¿para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hecho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690623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19639" y="195161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promociona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mucho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tipo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modelo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pero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hay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soportar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costes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18766" y="1827451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endParaRPr lang="en-US" sz="4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2456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VENDOR</a:t>
            </a:r>
          </a:p>
        </p:txBody>
      </p:sp>
    </p:spTree>
    <p:extLst>
      <p:ext uri="{BB962C8B-B14F-4D97-AF65-F5344CB8AC3E}">
        <p14:creationId xmlns:p14="http://schemas.microsoft.com/office/powerpoint/2010/main" val="27251053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62739" y="199316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Aquí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NO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eliges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ELIGEN para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estés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VENDOR</a:t>
            </a:r>
          </a:p>
        </p:txBody>
      </p:sp>
    </p:spTree>
    <p:extLst>
      <p:ext uri="{BB962C8B-B14F-4D97-AF65-F5344CB8AC3E}">
        <p14:creationId xmlns:p14="http://schemas.microsoft.com/office/powerpoint/2010/main" val="10554088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13727" y="233397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VENDOR, cedes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control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absoluto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Amazon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VENDOR</a:t>
            </a:r>
          </a:p>
        </p:txBody>
      </p:sp>
    </p:spTree>
    <p:extLst>
      <p:ext uri="{BB962C8B-B14F-4D97-AF65-F5344CB8AC3E}">
        <p14:creationId xmlns:p14="http://schemas.microsoft.com/office/powerpoint/2010/main" val="101084134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VENDOR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VENDOR,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proveedor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1 solo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cliente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: Amazon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Perdemos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control y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órden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prioridad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manda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: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cliente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final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Tú,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vendedor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correcto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proceso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1"/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quien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reglas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quieres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cumplirlas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abren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puerta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vayas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052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¿qué debe preocuparme en VENDOR?</a:t>
            </a:r>
          </a:p>
        </p:txBody>
      </p:sp>
    </p:spTree>
    <p:extLst>
      <p:ext uri="{BB962C8B-B14F-4D97-AF65-F5344CB8AC3E}">
        <p14:creationId xmlns:p14="http://schemas.microsoft.com/office/powerpoint/2010/main" val="45509869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debe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preocuparme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VENDOR?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stock y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Perdemos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control y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órden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prioridad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manda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: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negociar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Amazon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devoluciones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(de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buenos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malos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Negocia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buen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aunque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penalizarán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97098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debe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preocuparme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VENDOR?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liquidaciones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regla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general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VENDOR,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pagará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los 90 días 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Negocia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paguen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30 (por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ejemplo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aunque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también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penalizará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ello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11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debe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preocuparme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VENDOR?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precio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marcará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A9.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seguridad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será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bajo de internet</a:t>
            </a:r>
          </a:p>
        </p:txBody>
      </p:sp>
    </p:spTree>
    <p:extLst>
      <p:ext uri="{BB962C8B-B14F-4D97-AF65-F5344CB8AC3E}">
        <p14:creationId xmlns:p14="http://schemas.microsoft.com/office/powerpoint/2010/main" val="1085209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01403" y="1844709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Como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aplicar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SEO a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nuestros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listings o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fichas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producto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91316880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13727" y="233397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 lo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parecido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la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distribución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offline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VENDOR</a:t>
            </a:r>
          </a:p>
        </p:txBody>
      </p:sp>
    </p:spTree>
    <p:extLst>
      <p:ext uri="{BB962C8B-B14F-4D97-AF65-F5344CB8AC3E}">
        <p14:creationId xmlns:p14="http://schemas.microsoft.com/office/powerpoint/2010/main" val="139440873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13727" y="233397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Debes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vigilar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comisiones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precios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VENDOR</a:t>
            </a:r>
          </a:p>
        </p:txBody>
      </p:sp>
    </p:spTree>
    <p:extLst>
      <p:ext uri="{BB962C8B-B14F-4D97-AF65-F5344CB8AC3E}">
        <p14:creationId xmlns:p14="http://schemas.microsoft.com/office/powerpoint/2010/main" val="227742076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</a:p>
        </p:txBody>
      </p:sp>
    </p:spTree>
    <p:extLst>
      <p:ext uri="{BB962C8B-B14F-4D97-AF65-F5344CB8AC3E}">
        <p14:creationId xmlns:p14="http://schemas.microsoft.com/office/powerpoint/2010/main" val="386169065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gestionado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vendido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ellos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encarga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“customer service”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Prioriza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VENDOR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encima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demás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Internacionalización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que opera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Siempre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PRIME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Eliminas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mucha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competencia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siempre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barato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51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problemas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logísiticos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registrada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Dispones de una Amazon Store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NO 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competidor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199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DESVentajas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01015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control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precio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sujeto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gran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cantidad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fee´s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comisiones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Subes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tú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catálogo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AMS (Amazon Marketing Service)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tendrás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invertir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10%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beneficios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publi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27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¿cómo se es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vendor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20784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se es vendor?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ser un SELLER con un gran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nivel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ofrezcan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salto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Eres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muy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reconocida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pasas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directamente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ser VENDOR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llama para ser VENDOR MANUFACTURER o ser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empresa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fabrica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Amazon</a:t>
            </a:r>
          </a:p>
        </p:txBody>
      </p:sp>
    </p:spTree>
    <p:extLst>
      <p:ext uri="{BB962C8B-B14F-4D97-AF65-F5344CB8AC3E}">
        <p14:creationId xmlns:p14="http://schemas.microsoft.com/office/powerpoint/2010/main" val="416286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66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INTERNACIONALIZACIóN</a:t>
            </a:r>
            <a:endParaRPr lang="es-ES" sz="66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512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67732" y="2169902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Tipos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campañas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ADS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en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Amazon y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como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podemos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invertir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manera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sencilla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7198810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Internacionalización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España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representa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5%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facturación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ecommerce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Europa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60% se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reparten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entre…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UK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Alemania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Francia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“top of mind” de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compras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usuarios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elimina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las barreras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físicas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plataforma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fiable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seguros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logística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impecable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etc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49193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Registro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de marca</a:t>
            </a:r>
          </a:p>
        </p:txBody>
      </p:sp>
    </p:spTree>
    <p:extLst>
      <p:ext uri="{BB962C8B-B14F-4D97-AF65-F5344CB8AC3E}">
        <p14:creationId xmlns:p14="http://schemas.microsoft.com/office/powerpoint/2010/main" val="163714280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Beneficios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registro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s-ES" b="1" i="0" dirty="0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Contenido A+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Contenido A+ ayuda a las empresas a mostrar la historia de la marca y las características del producto. Para ello, se utilizan texto enriquecido e imágenes en la página de detalles de Amazon con el fin de ayudar a impulsar la conversión y, potencialmente, aumentar el tráfico y las ventas.</a:t>
            </a:r>
          </a:p>
          <a:p>
            <a:pPr algn="l"/>
            <a:r>
              <a:rPr lang="es-ES" b="1" i="0" dirty="0" err="1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Sponsored</a:t>
            </a:r>
            <a:r>
              <a:rPr lang="es-ES" b="1" i="0" dirty="0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b="1" i="0" dirty="0" err="1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Brands</a:t>
            </a:r>
            <a:endParaRPr lang="es-ES" b="1" i="0" dirty="0">
              <a:solidFill>
                <a:srgbClr val="232F3E"/>
              </a:solidFill>
              <a:effectLst/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Aumenta el conocimiento de tu marca con anuncios que incluyan tu logotipo, un titular personalizado y hasta tres de tus productos.</a:t>
            </a:r>
          </a:p>
        </p:txBody>
      </p:sp>
    </p:spTree>
    <p:extLst>
      <p:ext uri="{BB962C8B-B14F-4D97-AF65-F5344CB8AC3E}">
        <p14:creationId xmlns:p14="http://schemas.microsoft.com/office/powerpoint/2010/main" val="2919184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Beneficios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registro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s-ES" b="1" i="0" dirty="0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Tiendas de Amazon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Promociona tu marca y tus productos con tu propia tienda </a:t>
            </a:r>
            <a:r>
              <a:rPr lang="es-ES" b="0" i="0" dirty="0" err="1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multipágina</a:t>
            </a: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en Amazon de forma gratuita.</a:t>
            </a:r>
          </a:p>
          <a:p>
            <a:pPr algn="l"/>
            <a:r>
              <a:rPr lang="es-ES" b="1" i="0" dirty="0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Análisis de marcas de Amazon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Toma decisiones informadas y estratégicas con datos potentes. </a:t>
            </a:r>
          </a:p>
          <a:p>
            <a:pPr algn="l"/>
            <a:r>
              <a:rPr lang="es-ES" i="0" u="none" strike="noStrike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Obtén información (para toma de decisiones)</a:t>
            </a: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acerca de…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Clientes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Términos de búsqueda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6C7778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</a:t>
            </a: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nformes de datos de comportamiento de clientes</a:t>
            </a:r>
          </a:p>
        </p:txBody>
      </p:sp>
    </p:spTree>
    <p:extLst>
      <p:ext uri="{BB962C8B-B14F-4D97-AF65-F5344CB8AC3E}">
        <p14:creationId xmlns:p14="http://schemas.microsoft.com/office/powerpoint/2010/main" val="503393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Beneficios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registro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s-ES" b="1" i="0" dirty="0" err="1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Listings</a:t>
            </a:r>
            <a:r>
              <a:rPr lang="es-ES" b="1" i="0" dirty="0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precisos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Gestiona mejor los </a:t>
            </a:r>
            <a:r>
              <a:rPr lang="es-ES" b="0" i="0" dirty="0" err="1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listings</a:t>
            </a: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de producto de tu marca para que los clientes  puedan ver una información precisa.</a:t>
            </a:r>
          </a:p>
          <a:p>
            <a:pPr algn="l"/>
            <a:r>
              <a:rPr lang="es-ES" b="1" i="0" dirty="0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Protección proactiva de la marca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Nuestras protecciones automatizadas utilizan información sobre tu marca para eliminar de forma proactiva el contenido sospechoso o inexacto. Cuanta más información proporciones, más te ayudará Brand </a:t>
            </a:r>
            <a:r>
              <a:rPr lang="es-ES" b="0" i="0" dirty="0" err="1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Registry</a:t>
            </a: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a proteger y mejorar tu servicio de marca.</a:t>
            </a:r>
          </a:p>
          <a:p>
            <a:pPr algn="l"/>
            <a:r>
              <a:rPr lang="es-ES" b="1" i="0" dirty="0">
                <a:solidFill>
                  <a:srgbClr val="232F3E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Denuncia de infracciones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6C7778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Nuestras potentes herramientas de búsqueda te permiten encontrar y denunciar las infracciones sospechosas con un proceso sencillo y guiado.</a:t>
            </a:r>
          </a:p>
        </p:txBody>
      </p:sp>
    </p:spTree>
    <p:extLst>
      <p:ext uri="{BB962C8B-B14F-4D97-AF65-F5344CB8AC3E}">
        <p14:creationId xmlns:p14="http://schemas.microsoft.com/office/powerpoint/2010/main" val="2448521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Agente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autorizado</a:t>
            </a:r>
          </a:p>
        </p:txBody>
      </p:sp>
    </p:spTree>
    <p:extLst>
      <p:ext uri="{BB962C8B-B14F-4D97-AF65-F5344CB8AC3E}">
        <p14:creationId xmlns:p14="http://schemas.microsoft.com/office/powerpoint/2010/main" val="403881076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es un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agente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autorizado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agente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autorizado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NO 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propietario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darse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caso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que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empresa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esté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presente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Amazon,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actualice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razón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sea (no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quiera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sepa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recursos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…) los listings y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tercero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quiera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hacerlo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están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agentes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autorizados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441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es un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agente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autorizado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agentes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autorizados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únicamente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tendrán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acceso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los listing,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propietario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haya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registrado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previamente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Brand Registry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Posteriormente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enviar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solicitud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añadir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representantes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adicionales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incluidos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agentes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usuarios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adicionales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necesitarán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propia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Brand Registry que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crear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credenciales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proveedor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existentes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 brandservices.amazon.com</a:t>
            </a:r>
          </a:p>
        </p:txBody>
      </p:sp>
    </p:spTree>
    <p:extLst>
      <p:ext uri="{BB962C8B-B14F-4D97-AF65-F5344CB8AC3E}">
        <p14:creationId xmlns:p14="http://schemas.microsoft.com/office/powerpoint/2010/main" val="1765124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PROGRAMA PANEUROPEO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DE LOGÍSITICA</a:t>
            </a:r>
          </a:p>
        </p:txBody>
      </p:sp>
    </p:spTree>
    <p:extLst>
      <p:ext uri="{BB962C8B-B14F-4D97-AF65-F5344CB8AC3E}">
        <p14:creationId xmlns:p14="http://schemas.microsoft.com/office/powerpoint/2010/main" val="341191677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es EL PROGRAMA PANEUROPEO?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una red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distribución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logística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Amazon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están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origen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distribuidos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Francia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Alemania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Italia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124700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01403" y="1844709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Veremos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técnicas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white hat y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explicaremos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algo de black hat.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67741886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PROGRAMA PANEUROPEO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Sus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principales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son: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Reducción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costes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logísticos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ya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enviando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acercamos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destino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Reducción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tiempo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entrega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clientes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internacionales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/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NOTA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sostiene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mejora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30%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tasa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conversión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951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PROGRAMA PANEUROPEO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Sus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principales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inconvenientes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son: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transporte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obviamente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. No obstante,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reduce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frente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logística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normal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tasa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almacenamiento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Amazon (se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metro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cúbico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retirada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caso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que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rotación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/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02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PROGRAMA PANEUROPEO </a:t>
            </a:r>
            <a:b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vs.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ventanilla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única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efectiva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ventanilla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única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UE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tipo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programa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transporte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ventanilla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única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efectiva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solo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enviando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España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origen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declarando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IVA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español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números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IVA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donde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vayamos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hay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hacerlo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porque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declararemos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IVA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donde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tengamos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enviemos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porducto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75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dar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alta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b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los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iva´s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cada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país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Podemos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hacerlo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gestor habitual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Podemos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realizarlo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mediante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servicio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gestion fiscal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bastante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competitivo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ayuda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IVA´s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queramos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porducto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364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74022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Gestión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los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iva´s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193" name="Marcador de texto 4">
            <a:extLst>
              <a:ext uri="{FF2B5EF4-FFF2-40B4-BE49-F238E27FC236}">
                <a16:creationId xmlns:a16="http://schemas.microsoft.com/office/drawing/2014/main" id="{616DCDCE-EB27-4784-BDC0-363134EEF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368" y="2487718"/>
            <a:ext cx="5423340" cy="28241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Informes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&gt; </a:t>
            </a:r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Gestionar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IVA</a:t>
            </a:r>
          </a:p>
          <a:p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Seller Central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gestionar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forma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directa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gestion de IVA´s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pic>
        <p:nvPicPr>
          <p:cNvPr id="3" name="Imagen 2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0DDA998E-36FA-4E80-83C9-9842FAE1C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963" y="1549624"/>
            <a:ext cx="4227905" cy="482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7988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74022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Gestión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los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iva´s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pic>
        <p:nvPicPr>
          <p:cNvPr id="4" name="Imagen 3" descr="Mapa&#10;&#10;Descripción generada automáticamente">
            <a:extLst>
              <a:ext uri="{FF2B5EF4-FFF2-40B4-BE49-F238E27FC236}">
                <a16:creationId xmlns:a16="http://schemas.microsoft.com/office/drawing/2014/main" id="{7FB079BD-C187-488D-990A-3EC568E8A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0386" y="1540248"/>
            <a:ext cx="3743283" cy="4672339"/>
          </a:xfrm>
          <a:prstGeom prst="rect">
            <a:avLst/>
          </a:prstGeom>
        </p:spPr>
      </p:pic>
      <p:sp>
        <p:nvSpPr>
          <p:cNvPr id="89" name="Título 3">
            <a:extLst>
              <a:ext uri="{FF2B5EF4-FFF2-40B4-BE49-F238E27FC236}">
                <a16:creationId xmlns:a16="http://schemas.microsoft.com/office/drawing/2014/main" id="{37A3E6AC-72EA-43AF-BF73-64A07E166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572" y="3284596"/>
            <a:ext cx="4513792" cy="10071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PAÍSES </a:t>
            </a:r>
          </a:p>
        </p:txBody>
      </p:sp>
    </p:spTree>
    <p:extLst>
      <p:ext uri="{BB962C8B-B14F-4D97-AF65-F5344CB8AC3E}">
        <p14:creationId xmlns:p14="http://schemas.microsoft.com/office/powerpoint/2010/main" val="341160281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685801" y="500743"/>
            <a:ext cx="74022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Gestión</a:t>
            </a:r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los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iva´s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9" name="Título 3">
            <a:extLst>
              <a:ext uri="{FF2B5EF4-FFF2-40B4-BE49-F238E27FC236}">
                <a16:creationId xmlns:a16="http://schemas.microsoft.com/office/drawing/2014/main" id="{37A3E6AC-72EA-43AF-BF73-64A07E166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49" y="3276932"/>
            <a:ext cx="4513792" cy="98146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TARIFAS</a:t>
            </a:r>
            <a:b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n-US" sz="20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https://sellercentral.amazon.es/gc/vat-services/vat-fees</a:t>
            </a:r>
          </a:p>
        </p:txBody>
      </p:sp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D39741A0-EA13-4AED-9A07-64694A4B2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035" y="2181433"/>
            <a:ext cx="5537059" cy="365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75805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¿QUÉ HAGO SI NO QUIERO VENDER EN AMAZON?</a:t>
            </a:r>
          </a:p>
        </p:txBody>
      </p:sp>
    </p:spTree>
    <p:extLst>
      <p:ext uri="{BB962C8B-B14F-4D97-AF65-F5344CB8AC3E}">
        <p14:creationId xmlns:p14="http://schemas.microsoft.com/office/powerpoint/2010/main" val="269851386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ENTRAR EN EL PROGRAMA DE AFILIADOS</a:t>
            </a:r>
          </a:p>
        </p:txBody>
      </p:sp>
    </p:spTree>
    <p:extLst>
      <p:ext uri="{BB962C8B-B14F-4D97-AF65-F5344CB8AC3E}">
        <p14:creationId xmlns:p14="http://schemas.microsoft.com/office/powerpoint/2010/main" val="175834868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afiliados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El Programa de Afiliados de Amazon es un programa de marketing de afiliación que permite a las páginas web crear enlaces y ganar comisiones por cualquier venta generada a través de estos enlaces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Es un programa completamente gratuito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Tus ingresos por comisiones varían en función de la categoría a la que pertenecen los productos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Tus ingresos por comisiones varían en función del volumen mensual de ingresos, una vez más, dependiendo de cada categoría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El usuario o cliente tiene que generar la compra en un periodo máximo de 24h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Aunque consigas la conversión de venta, tus comisiones también varían en función del comportamiento del usuario</a:t>
            </a:r>
          </a:p>
        </p:txBody>
      </p:sp>
    </p:spTree>
    <p:extLst>
      <p:ext uri="{BB962C8B-B14F-4D97-AF65-F5344CB8AC3E}">
        <p14:creationId xmlns:p14="http://schemas.microsoft.com/office/powerpoint/2010/main" val="2847834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D37B2-5C84-40C0-A392-1C4C8CD2A9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Sesión 1</a:t>
            </a:r>
          </a:p>
        </p:txBody>
      </p:sp>
    </p:spTree>
    <p:extLst>
      <p:ext uri="{BB962C8B-B14F-4D97-AF65-F5344CB8AC3E}">
        <p14:creationId xmlns:p14="http://schemas.microsoft.com/office/powerpoint/2010/main" val="11259438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¿cómo formar parte del programa afiliados?</a:t>
            </a:r>
          </a:p>
        </p:txBody>
      </p:sp>
    </p:spTree>
    <p:extLst>
      <p:ext uri="{BB962C8B-B14F-4D97-AF65-F5344CB8AC3E}">
        <p14:creationId xmlns:p14="http://schemas.microsoft.com/office/powerpoint/2010/main" val="180552385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afiliados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Tener creada una cuenta de Amazon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Tener una página (web, Facebook…)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Registrarse en el programa (</a:t>
            </a: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  <a:hlinkClick r:id="rId4"/>
              </a:rPr>
              <a:t>https://afiliados.amazon.es/</a:t>
            </a: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) y cumplir con toda la normativa del programa (tanto tú, como tu página)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Aproximadamente en menos de 24h tendrás una respuesta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Una vez Amazon te haya dado el visto bueno, te generará un identificador personal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Este identificador lo utilizarás en tus enlaces de producto</a:t>
            </a:r>
          </a:p>
        </p:txBody>
      </p:sp>
    </p:spTree>
    <p:extLst>
      <p:ext uri="{BB962C8B-B14F-4D97-AF65-F5344CB8AC3E}">
        <p14:creationId xmlns:p14="http://schemas.microsoft.com/office/powerpoint/2010/main" val="3189107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DROPSHIPPING</a:t>
            </a:r>
          </a:p>
        </p:txBody>
      </p:sp>
    </p:spTree>
    <p:extLst>
      <p:ext uri="{BB962C8B-B14F-4D97-AF65-F5344CB8AC3E}">
        <p14:creationId xmlns:p14="http://schemas.microsoft.com/office/powerpoint/2010/main" val="166222567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Dropshipping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Es un modelo de venta en el cual no necesitas tener un stock físico de los productos</a:t>
            </a:r>
          </a:p>
          <a:p>
            <a:r>
              <a:rPr lang="es-E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Veámoslo con un ejemplo: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Un usuario entra en tu página web y compra un producto y el proveedor o fabricante se encargará de hacer llegar el pedido</a:t>
            </a:r>
          </a:p>
        </p:txBody>
      </p:sp>
    </p:spTree>
    <p:extLst>
      <p:ext uri="{BB962C8B-B14F-4D97-AF65-F5344CB8AC3E}">
        <p14:creationId xmlns:p14="http://schemas.microsoft.com/office/powerpoint/2010/main" val="4214194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Ventajas del DROPSHIPPING</a:t>
            </a:r>
          </a:p>
        </p:txBody>
      </p:sp>
    </p:spTree>
    <p:extLst>
      <p:ext uri="{BB962C8B-B14F-4D97-AF65-F5344CB8AC3E}">
        <p14:creationId xmlns:p14="http://schemas.microsoft.com/office/powerpoint/2010/main" val="361967117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Dropshipping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No necesitas almacén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No tienes que preocuparte por empaquetar productos y hacer envíos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No tienes que preocuparte por la gestión de inventarios y stock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El coste del proyecto es inferior al modelo estándar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Tienes una amplia gama de productos sin necesidad de comprar materias primas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Puedes hacerlo desde cualquier sitio (con tener un ordenador y conexión a internet es suficiente)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Fácil comienzo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Si funciona, puedes crear tu propio </a:t>
            </a:r>
            <a:r>
              <a:rPr lang="es-E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ecommerce</a:t>
            </a:r>
            <a:endParaRPr lang="es-E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22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DESVentajas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DROPSHIPPING</a:t>
            </a:r>
          </a:p>
        </p:txBody>
      </p:sp>
    </p:spTree>
    <p:extLst>
      <p:ext uri="{BB962C8B-B14F-4D97-AF65-F5344CB8AC3E}">
        <p14:creationId xmlns:p14="http://schemas.microsoft.com/office/powerpoint/2010/main" val="262060559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desVentajas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Dropshipping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Márgenes más bajos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No tienes control sobre inventarios ni stock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Tus costes de envío pueden incrementarse si trabajas con distintos proveedores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Tienes que buscar proveedores de confianza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Resulta difícil ser diferente a otras tiendas que venden el mismo producto (tendremos que destacar por usabilidad, posicionamiento, servicio </a:t>
            </a:r>
            <a:r>
              <a:rPr lang="es-E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post-venta</a:t>
            </a: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116924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TU PROPIO ECOMMERCE</a:t>
            </a:r>
          </a:p>
        </p:txBody>
      </p:sp>
    </p:spTree>
    <p:extLst>
      <p:ext uri="{BB962C8B-B14F-4D97-AF65-F5344CB8AC3E}">
        <p14:creationId xmlns:p14="http://schemas.microsoft.com/office/powerpoint/2010/main" val="392789075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Tu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propio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ecommerce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Necesitas un dominio y un servidor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Necesitas conocer el desarrollo web o por el contrario contratar a alguien que te lo realice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Necesitas conocer la tecnología en la que vas a realizar el </a:t>
            </a:r>
            <a:r>
              <a:rPr lang="es-E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ecommerce</a:t>
            </a:r>
            <a:endParaRPr lang="es-E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Necesitas ser fabricante o tener un distribuidor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Necesitas realizar acciones de marketing complementarias para darlo a conocer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Paid</a:t>
            </a: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 Media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RRSS</a:t>
            </a:r>
          </a:p>
        </p:txBody>
      </p:sp>
    </p:spTree>
    <p:extLst>
      <p:ext uri="{BB962C8B-B14F-4D97-AF65-F5344CB8AC3E}">
        <p14:creationId xmlns:p14="http://schemas.microsoft.com/office/powerpoint/2010/main" val="283359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¿QUÉ ES UN MARKETPLACE?</a:t>
            </a:r>
          </a:p>
        </p:txBody>
      </p:sp>
    </p:spTree>
    <p:extLst>
      <p:ext uri="{BB962C8B-B14F-4D97-AF65-F5344CB8AC3E}">
        <p14:creationId xmlns:p14="http://schemas.microsoft.com/office/powerpoint/2010/main" val="3238068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 ES UN MARKETPLACE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576231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s-ES_tradnl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Un entorno virtual, en el que se aglutinan múltiples vendedores o Sellers para ofrecer sus productos a usuarios finales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Un entorno virtual donde están correctamente trabajados, la usabilidad de cara al usuario para hacer más accesible la compra de un producto (categorización, un buscador que funcione correctamente, </a:t>
            </a:r>
            <a:r>
              <a:rPr lang="es-ES" b="1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etc</a:t>
            </a:r>
            <a:r>
              <a:rPr lang="es-ES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Un entorno virtual donde se ofrezcan los medios de pago necesarios para poder realizar una transacción económica</a:t>
            </a:r>
          </a:p>
        </p:txBody>
      </p:sp>
    </p:spTree>
    <p:extLst>
      <p:ext uri="{BB962C8B-B14F-4D97-AF65-F5344CB8AC3E}">
        <p14:creationId xmlns:p14="http://schemas.microsoft.com/office/powerpoint/2010/main" val="4050239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 ES UN MARKETPLACE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576231"/>
            <a:ext cx="7402285" cy="4495800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endParaRPr lang="es-ES_tradnl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Una empresa que puede o no ofrecer el almacenaje y la distribución de los productos que los Sellers muestran en el Marketplace</a:t>
            </a:r>
          </a:p>
          <a:p>
            <a:r>
              <a:rPr lang="es-ES" sz="1200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(*) Amazon ofrece este servicio en base a condiciones de contratación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Una empresa que puede o no gestionar las reclamaciones de un cliente cuando los productos están defectuosos o no responden a las expectativas del cliente</a:t>
            </a:r>
          </a:p>
          <a:p>
            <a:r>
              <a:rPr lang="es-ES" sz="1200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(*) Amazon ofrece este servicio en base a condiciones de contratación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Una entorno virtual que puede o no mostrar tu producto y gestionar la venta del mismo en varios países</a:t>
            </a:r>
          </a:p>
          <a:p>
            <a:r>
              <a:rPr lang="es-ES" sz="1200" b="1" dirty="0">
                <a:latin typeface="Poppins Medium" panose="00000600000000000000" pitchFamily="50" charset="0"/>
                <a:cs typeface="Poppins Medium" panose="00000600000000000000" pitchFamily="50" charset="0"/>
              </a:rPr>
              <a:t>(*) Amazon ofrece este servicio en base a condiciones de contratación</a:t>
            </a:r>
          </a:p>
        </p:txBody>
      </p:sp>
    </p:spTree>
    <p:extLst>
      <p:ext uri="{BB962C8B-B14F-4D97-AF65-F5344CB8AC3E}">
        <p14:creationId xmlns:p14="http://schemas.microsoft.com/office/powerpoint/2010/main" val="4208087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Curiosidades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de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amazon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586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Curiosidades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amazon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Tiene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estructura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le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permite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24 horas 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menos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cualquier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parte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Península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Tienen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centros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Madrid, Getafe, Barcelona, El Prat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Llobregat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Martorelles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Paterna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Sevilla, Zaragoza…</a:t>
            </a:r>
          </a:p>
          <a:p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Siempre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apuesta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futuro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p.e.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“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asistentes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voz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”)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que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anticipó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Google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poquito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.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63,3%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cuota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Alexa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Frente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al 31% de Google</a:t>
            </a:r>
          </a:p>
        </p:txBody>
      </p:sp>
    </p:spTree>
    <p:extLst>
      <p:ext uri="{BB962C8B-B14F-4D97-AF65-F5344CB8AC3E}">
        <p14:creationId xmlns:p14="http://schemas.microsoft.com/office/powerpoint/2010/main" val="29000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Subtítulo 2">
            <a:extLst>
              <a:ext uri="{FF2B5EF4-FFF2-40B4-BE49-F238E27FC236}">
                <a16:creationId xmlns:a16="http://schemas.microsoft.com/office/drawing/2014/main" id="{3191FBCB-7EC6-4B66-B378-024D7DAB5ED1}"/>
              </a:ext>
            </a:extLst>
          </p:cNvPr>
          <p:cNvSpPr txBox="1">
            <a:spLocks/>
          </p:cNvSpPr>
          <p:nvPr/>
        </p:nvSpPr>
        <p:spPr>
          <a:xfrm>
            <a:off x="545227" y="2510644"/>
            <a:ext cx="4545842" cy="3054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1 -&gt;  </a:t>
            </a:r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02/02/2022</a:t>
            </a:r>
          </a:p>
          <a:p>
            <a:r>
              <a:rPr lang="es-ES" sz="28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2 -&gt; </a:t>
            </a:r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03/02/2022 </a:t>
            </a:r>
          </a:p>
          <a:p>
            <a:r>
              <a:rPr lang="es-ES" sz="28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3 -&gt; </a:t>
            </a:r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09/02/2022 </a:t>
            </a:r>
          </a:p>
          <a:p>
            <a:r>
              <a:rPr lang="es-ES" sz="28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4 -&gt; </a:t>
            </a:r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10/02/2022 </a:t>
            </a:r>
          </a:p>
          <a:p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</p:txBody>
      </p:sp>
      <p:sp>
        <p:nvSpPr>
          <p:cNvPr id="104" name="Subtítulo 2">
            <a:extLst>
              <a:ext uri="{FF2B5EF4-FFF2-40B4-BE49-F238E27FC236}">
                <a16:creationId xmlns:a16="http://schemas.microsoft.com/office/drawing/2014/main" id="{FD909B9F-9E5B-44F1-B56B-31ACBA2796F6}"/>
              </a:ext>
            </a:extLst>
          </p:cNvPr>
          <p:cNvSpPr txBox="1">
            <a:spLocks/>
          </p:cNvSpPr>
          <p:nvPr/>
        </p:nvSpPr>
        <p:spPr>
          <a:xfrm>
            <a:off x="6718866" y="4487044"/>
            <a:ext cx="5095927" cy="522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050" b="1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We</a:t>
            </a:r>
            <a:r>
              <a:rPr lang="es-ES_tradnl" sz="105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Love SEO </a:t>
            </a:r>
            <a:r>
              <a:rPr lang="es-ES_tradnl" sz="1400" b="1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</a:t>
            </a:r>
            <a:r>
              <a:rPr lang="es-ES_tradnl" sz="140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Agencia de Marketing Digital</a:t>
            </a:r>
          </a:p>
          <a:p>
            <a:pPr algn="ctr"/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https://weloveseo.es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juan@weloveseo.es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 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658 562 629</a:t>
            </a:r>
          </a:p>
        </p:txBody>
      </p:sp>
      <p:pic>
        <p:nvPicPr>
          <p:cNvPr id="7" name="Imagen 6" descr="Un dibujo animado con letras&#10;&#10;Descripción generada automáticamente con confianza media">
            <a:extLst>
              <a:ext uri="{FF2B5EF4-FFF2-40B4-BE49-F238E27FC236}">
                <a16:creationId xmlns:a16="http://schemas.microsoft.com/office/drawing/2014/main" id="{DFF84171-A141-4939-BF1E-1252E8B73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0579" y="2846245"/>
            <a:ext cx="9525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39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67737" y="1987052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Amazon es un marketplace transversal,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pero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domina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muchas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verticales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413283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VERTICALES AMAZON </a:t>
            </a:r>
          </a:p>
        </p:txBody>
      </p:sp>
    </p:spTree>
    <p:extLst>
      <p:ext uri="{BB962C8B-B14F-4D97-AF65-F5344CB8AC3E}">
        <p14:creationId xmlns:p14="http://schemas.microsoft.com/office/powerpoint/2010/main" val="1477414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67737" y="1987052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Amazon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comenzó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cero a vender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ropa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(vertical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pura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)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413283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VERTICALES AMAZON </a:t>
            </a:r>
          </a:p>
        </p:txBody>
      </p:sp>
    </p:spTree>
    <p:extLst>
      <p:ext uri="{BB962C8B-B14F-4D97-AF65-F5344CB8AC3E}">
        <p14:creationId xmlns:p14="http://schemas.microsoft.com/office/powerpoint/2010/main" val="161721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67737" y="1987052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Sin “saber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hacerlo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” Amazon se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disputa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con Zara (25.000 M€)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el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liderato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ventas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(45 y 85.000 M€) a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nivel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mundial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413283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VERTICALES AMAZON </a:t>
            </a:r>
          </a:p>
        </p:txBody>
      </p:sp>
    </p:spTree>
    <p:extLst>
      <p:ext uri="{BB962C8B-B14F-4D97-AF65-F5344CB8AC3E}">
        <p14:creationId xmlns:p14="http://schemas.microsoft.com/office/powerpoint/2010/main" val="1897560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768536" y="1969965"/>
            <a:ext cx="4857286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Amazon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domina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en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las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verticales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porque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tiene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un SEO </a:t>
            </a:r>
          </a:p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“es-pec-ta-cu-lar”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413283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¿por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domina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verticales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50791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5947975" y="937046"/>
            <a:ext cx="4857286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LOS SELLERS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413283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quién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les </a:t>
            </a:r>
            <a:b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3455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EN cifras</a:t>
            </a:r>
          </a:p>
        </p:txBody>
      </p:sp>
    </p:spTree>
    <p:extLst>
      <p:ext uri="{BB962C8B-B14F-4D97-AF65-F5344CB8AC3E}">
        <p14:creationId xmlns:p14="http://schemas.microsoft.com/office/powerpoint/2010/main" val="3982194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cifras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CIFRAS </a:t>
            </a:r>
          </a:p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conocer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dimensión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Amazon,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conocer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sus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cifras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Aprox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. del 50% de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ecommerce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EEUU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provienen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Amazon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Tiene 200 M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visitantes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únicos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EEUU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primer PRIME DAY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vendieron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4200M$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36 horas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Italia,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Alemania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UK o Francia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50% de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usuarios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Prime</a:t>
            </a:r>
          </a:p>
        </p:txBody>
      </p:sp>
    </p:spTree>
    <p:extLst>
      <p:ext uri="{BB962C8B-B14F-4D97-AF65-F5344CB8AC3E}">
        <p14:creationId xmlns:p14="http://schemas.microsoft.com/office/powerpoint/2010/main" val="883748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cifras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CIFRAS 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Tiene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aprox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. 25%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crecimiento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interanual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Europa 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20.000 M$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Alemania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15.000 M$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UK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50%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ecommerce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Alemania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son Amazon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30%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ecommerce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UK son Amazon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España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ya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penetración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ecommerce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cercana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al 15% y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facturación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superior a los 4500 M€</a:t>
            </a:r>
          </a:p>
        </p:txBody>
      </p:sp>
    </p:spTree>
    <p:extLst>
      <p:ext uri="{BB962C8B-B14F-4D97-AF65-F5344CB8AC3E}">
        <p14:creationId xmlns:p14="http://schemas.microsoft.com/office/powerpoint/2010/main" val="3519729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26198" y="2212927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En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2018 Amazon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superó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a Google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en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número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búsquedas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sobre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productos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284596"/>
            <a:ext cx="5034953" cy="10071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CURIOSIDADES </a:t>
            </a:r>
          </a:p>
        </p:txBody>
      </p:sp>
    </p:spTree>
    <p:extLst>
      <p:ext uri="{BB962C8B-B14F-4D97-AF65-F5344CB8AC3E}">
        <p14:creationId xmlns:p14="http://schemas.microsoft.com/office/powerpoint/2010/main" val="3008892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cifras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CIFRAS 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54% de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búsquedas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realizaron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46%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Google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90% de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visitas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llegan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propio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buscador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Amazon,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redes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afiliación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….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El 87% de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compradores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comienzan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búsqueda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canales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digitales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.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mayoría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comienzan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</a:t>
            </a:r>
          </a:p>
        </p:txBody>
      </p:sp>
    </p:spTree>
    <p:extLst>
      <p:ext uri="{BB962C8B-B14F-4D97-AF65-F5344CB8AC3E}">
        <p14:creationId xmlns:p14="http://schemas.microsoft.com/office/powerpoint/2010/main" val="385825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757657" y="1566185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Juan Martínez</a:t>
            </a:r>
          </a:p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CEO | </a:t>
            </a:r>
            <a:r>
              <a:rPr lang="en-US" sz="1200" dirty="0">
                <a:solidFill>
                  <a:srgbClr val="FF33CC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We Love SEO </a:t>
            </a:r>
            <a:r>
              <a:rPr lang="en-US" sz="12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| </a:t>
            </a:r>
            <a:r>
              <a:rPr lang="en-US" sz="12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Agencia</a:t>
            </a:r>
            <a:r>
              <a:rPr lang="en-US" sz="12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Marketing Digital</a:t>
            </a:r>
          </a:p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658 562 629 | </a:t>
            </a:r>
            <a:r>
              <a:rPr lang="en-US" sz="12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  <a:hlinkClick r:id="rId4"/>
              </a:rPr>
              <a:t>juan@weloveseo.es</a:t>
            </a:r>
            <a:endParaRPr lang="en-US" sz="12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  <a:p>
            <a:pPr algn="r">
              <a:spcBef>
                <a:spcPct val="0"/>
              </a:spcBef>
              <a:spcAft>
                <a:spcPts val="600"/>
              </a:spcAft>
            </a:pPr>
            <a:endParaRPr lang="en-US" sz="12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14" y="3366929"/>
            <a:ext cx="5034953" cy="10071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soy?</a:t>
            </a:r>
          </a:p>
        </p:txBody>
      </p:sp>
    </p:spTree>
    <p:extLst>
      <p:ext uri="{BB962C8B-B14F-4D97-AF65-F5344CB8AC3E}">
        <p14:creationId xmlns:p14="http://schemas.microsoft.com/office/powerpoint/2010/main" val="4268762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Buenas cifras, pero…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¿debo vender en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amazon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1541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30899" y="1953231"/>
            <a:ext cx="4482553" cy="39228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Pese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… Amazon NO es para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mundo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intentar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despejar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es para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67" y="3012467"/>
            <a:ext cx="5034953" cy="17157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debo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vender </a:t>
            </a:r>
            <a:b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amazon? </a:t>
            </a:r>
          </a:p>
        </p:txBody>
      </p:sp>
    </p:spTree>
    <p:extLst>
      <p:ext uri="{BB962C8B-B14F-4D97-AF65-F5344CB8AC3E}">
        <p14:creationId xmlns:p14="http://schemas.microsoft.com/office/powerpoint/2010/main" val="18758329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COSAS A TENER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EN CUENTA</a:t>
            </a:r>
          </a:p>
        </p:txBody>
      </p:sp>
    </p:spTree>
    <p:extLst>
      <p:ext uri="{BB962C8B-B14F-4D97-AF65-F5344CB8AC3E}">
        <p14:creationId xmlns:p14="http://schemas.microsoft.com/office/powerpoint/2010/main" val="206075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TIPO DE PRODUCTO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Y COMPLEJIDAD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DE VENTA</a:t>
            </a:r>
          </a:p>
        </p:txBody>
      </p:sp>
    </p:spTree>
    <p:extLst>
      <p:ext uri="{BB962C8B-B14F-4D97-AF65-F5344CB8AC3E}">
        <p14:creationId xmlns:p14="http://schemas.microsoft.com/office/powerpoint/2010/main" val="3880725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Tipo de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complejidad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Si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respuesta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NO, ¿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crees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es vendible?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¿Es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demasiada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personalización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Requiere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demasiada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asistencia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preventa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943831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POSICIÓN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EN LA CADENA</a:t>
            </a:r>
          </a:p>
        </p:txBody>
      </p:sp>
    </p:spTree>
    <p:extLst>
      <p:ext uri="{BB962C8B-B14F-4D97-AF65-F5344CB8AC3E}">
        <p14:creationId xmlns:p14="http://schemas.microsoft.com/office/powerpoint/2010/main" val="33185642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POSICIÓN EN LA CADENA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¿Soy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fabricante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Mayor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margen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beneficio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maniobra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¿Soy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mayorista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Menor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margen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beneficio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condicionado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reglas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532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margen</a:t>
            </a:r>
          </a:p>
        </p:txBody>
      </p:sp>
    </p:spTree>
    <p:extLst>
      <p:ext uri="{BB962C8B-B14F-4D97-AF65-F5344CB8AC3E}">
        <p14:creationId xmlns:p14="http://schemas.microsoft.com/office/powerpoint/2010/main" val="3184823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margen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comisión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media de Amazon es de un 15%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PVP)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Si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existe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Amazon NO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queda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ese 15%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gestionan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ellos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quedarán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importe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transporte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mínimo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un 40%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margen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beneficio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recomendable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poder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vender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</a:p>
        </p:txBody>
      </p:sp>
    </p:spTree>
    <p:extLst>
      <p:ext uri="{BB962C8B-B14F-4D97-AF65-F5344CB8AC3E}">
        <p14:creationId xmlns:p14="http://schemas.microsoft.com/office/powerpoint/2010/main" val="658142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20242" y="239699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Debes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al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menos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un 40%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margen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para vender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428107"/>
            <a:ext cx="5034953" cy="9498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Margen</a:t>
            </a:r>
            <a:endParaRPr lang="en-US" sz="4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58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26198" y="2212927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A personas que no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conozcan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Amazon o lo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hayan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trabajado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muy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poco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quién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dirigido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03847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Competencia</a:t>
            </a:r>
          </a:p>
        </p:txBody>
      </p:sp>
    </p:spTree>
    <p:extLst>
      <p:ext uri="{BB962C8B-B14F-4D97-AF65-F5344CB8AC3E}">
        <p14:creationId xmlns:p14="http://schemas.microsoft.com/office/powerpoint/2010/main" val="39081158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Competencia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¿Hay seller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vendiendo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mismo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tú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Si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trendy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buena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tracción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ojocuidao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Amazon que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copiar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introducirlo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sus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blancas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314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20242" y="239699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Si Amazon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SIEMPRE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rankeará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por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encima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428107"/>
            <a:ext cx="5034953" cy="9498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Competencia</a:t>
            </a:r>
            <a:endParaRPr lang="en-US" sz="4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5227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20242" y="239699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Si Amazon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tracción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es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posible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lo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haga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suyo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428107"/>
            <a:ext cx="5034953" cy="9498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curiosidades</a:t>
            </a:r>
            <a:endParaRPr lang="en-US" sz="4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637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¿qué vende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amazon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219388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Amazon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Alimentación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(salsas,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té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snack…)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Alimentos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infantiles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Detergente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Pañales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Papel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WC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muy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codiciado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confinamiento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9802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Y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Suplementos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vitaminas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Mobiliario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casa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Mobiliario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oficina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Ropa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hombre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mujer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Calzado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438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Y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Ropa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interior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Complementos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moda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Ropa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cama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Joyería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Pilas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829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Y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Cables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telefonía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Material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oficina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Barabacoas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camping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Maletas, Mochilas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3135890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¿qué MARCAS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TIENE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amazon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25748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783172" y="2221316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Curiosos que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quieran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tener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una vision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más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global de la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plataforma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quién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dirigido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132994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Marcas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blancas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amazon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“Solo”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150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marcas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propias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Basics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Happy Belly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Wag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Wickedly Prime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Elements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Mama Bear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Presto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Solimo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… </a:t>
            </a:r>
          </a:p>
        </p:txBody>
      </p:sp>
    </p:spTree>
    <p:extLst>
      <p:ext uri="{BB962C8B-B14F-4D97-AF65-F5344CB8AC3E}">
        <p14:creationId xmlns:p14="http://schemas.microsoft.com/office/powerpoint/2010/main" val="395426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20242" y="239699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Aunque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parezca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NO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quiera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vendas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Amazon…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70" y="2546013"/>
            <a:ext cx="5034953" cy="244330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¿vender o NO vender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b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 amazon?</a:t>
            </a:r>
          </a:p>
        </p:txBody>
      </p:sp>
    </p:spTree>
    <p:extLst>
      <p:ext uri="{BB962C8B-B14F-4D97-AF65-F5344CB8AC3E}">
        <p14:creationId xmlns:p14="http://schemas.microsoft.com/office/powerpoint/2010/main" val="24961021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20242" y="239699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Realmente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hay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plantearse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 anterior y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poner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balanza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178042" y="254601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¿vender o NO vender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b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 amazon?</a:t>
            </a:r>
          </a:p>
        </p:txBody>
      </p:sp>
    </p:spTree>
    <p:extLst>
      <p:ext uri="{BB962C8B-B14F-4D97-AF65-F5344CB8AC3E}">
        <p14:creationId xmlns:p14="http://schemas.microsoft.com/office/powerpoint/2010/main" val="8620382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VENTA EN AMAZON</a:t>
            </a:r>
          </a:p>
        </p:txBody>
      </p:sp>
    </p:spTree>
    <p:extLst>
      <p:ext uri="{BB962C8B-B14F-4D97-AF65-F5344CB8AC3E}">
        <p14:creationId xmlns:p14="http://schemas.microsoft.com/office/powerpoint/2010/main" val="13130680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¿cómo darse de alta como vendedor?</a:t>
            </a:r>
          </a:p>
        </p:txBody>
      </p:sp>
    </p:spTree>
    <p:extLst>
      <p:ext uri="{BB962C8B-B14F-4D97-AF65-F5344CB8AC3E}">
        <p14:creationId xmlns:p14="http://schemas.microsoft.com/office/powerpoint/2010/main" val="20942442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Darse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alta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darse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alta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Amazon,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debes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ir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la web 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  <a:hlinkClick r:id="rId4"/>
              </a:rPr>
              <a:t>https://sellercentral.amazon.es/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registrarte</a:t>
            </a:r>
            <a:endParaRPr lang="en-US" dirty="0">
              <a:solidFill>
                <a:schemeClr val="tx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vez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allí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pedirán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serie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datos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documentos</a:t>
            </a:r>
            <a:endParaRPr lang="en-US" dirty="0">
              <a:solidFill>
                <a:schemeClr val="tx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OJO!!! No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empiezas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inmediato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vender, un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agente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Amazon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validar</a:t>
            </a:r>
            <a:endParaRPr lang="en-US" dirty="0">
              <a:solidFill>
                <a:schemeClr val="tx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ello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tendrás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cerrar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entrevista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con una persona del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equipo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Amazon (para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verificar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documentación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demás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vez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realizes la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entrevista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tardan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unos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días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validar</a:t>
            </a:r>
            <a:endParaRPr lang="en-US" dirty="0">
              <a:solidFill>
                <a:schemeClr val="tx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Elegirás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opción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vendedor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profesional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(39 € + IVA al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mes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) o individual (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pagando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Amazon por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unidad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vendida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lvl="1"/>
            <a:endParaRPr lang="en-US" dirty="0">
              <a:solidFill>
                <a:schemeClr val="tx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390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81929" y="3158187"/>
            <a:ext cx="4482553" cy="11893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0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https://sell.amazon.es/precios?ref_=sdes_soa_sell_pricing#selling-plans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177337" y="2206454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PRECIOS Y TARIFAS</a:t>
            </a:r>
          </a:p>
        </p:txBody>
      </p:sp>
    </p:spTree>
    <p:extLst>
      <p:ext uri="{BB962C8B-B14F-4D97-AF65-F5344CB8AC3E}">
        <p14:creationId xmlns:p14="http://schemas.microsoft.com/office/powerpoint/2010/main" val="13757472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177337" y="2206454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EJEMPLO DE VENTA INDIVIDUAL</a:t>
            </a:r>
          </a:p>
        </p:txBody>
      </p:sp>
      <p:pic>
        <p:nvPicPr>
          <p:cNvPr id="87" name="Imagen 86" descr="Tabla&#10;&#10;Descripción generada automáticamente">
            <a:extLst>
              <a:ext uri="{FF2B5EF4-FFF2-40B4-BE49-F238E27FC236}">
                <a16:creationId xmlns:a16="http://schemas.microsoft.com/office/drawing/2014/main" id="{B4F496E5-BEBE-4319-89A8-A38B45C95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9185" y="1822467"/>
            <a:ext cx="4744191" cy="424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364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177337" y="2206454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EJEMPLO DE VENTA PROFESIONAL</a:t>
            </a:r>
          </a:p>
        </p:txBody>
      </p:sp>
      <p:pic>
        <p:nvPicPr>
          <p:cNvPr id="88" name="Imagen 87" descr="Tabla&#10;&#10;Descripción generada automáticamente">
            <a:extLst>
              <a:ext uri="{FF2B5EF4-FFF2-40B4-BE49-F238E27FC236}">
                <a16:creationId xmlns:a16="http://schemas.microsoft.com/office/drawing/2014/main" id="{78FD33C2-41A8-4EE7-B2A9-E1D4C00EE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983" y="1942811"/>
            <a:ext cx="4625072" cy="386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110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20242" y="239699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vez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das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alta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elegir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modelo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178042" y="254601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BRAVO!!! YA ERES SELLER DE AMAZON…</a:t>
            </a:r>
          </a:p>
        </p:txBody>
      </p:sp>
    </p:spTree>
    <p:extLst>
      <p:ext uri="{BB962C8B-B14F-4D97-AF65-F5344CB8AC3E}">
        <p14:creationId xmlns:p14="http://schemas.microsoft.com/office/powerpoint/2010/main" val="3252298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26198" y="2212927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Reflexionaremos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sobre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si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seremos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o no sellers de Amazon</a:t>
            </a: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744071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Opciones de venta en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amazon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1119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5593833" y="2218023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Seller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FBM</a:t>
            </a:r>
          </a:p>
          <a:p>
            <a:pPr algn="r"/>
            <a:r>
              <a:rPr lang="en-US" sz="44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Vendor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178042" y="254601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MODELOS </a:t>
            </a:r>
          </a:p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 VENTA</a:t>
            </a:r>
          </a:p>
        </p:txBody>
      </p:sp>
    </p:spTree>
    <p:extLst>
      <p:ext uri="{BB962C8B-B14F-4D97-AF65-F5344CB8AC3E}">
        <p14:creationId xmlns:p14="http://schemas.microsoft.com/office/powerpoint/2010/main" val="19515522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07870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SELLER</a:t>
            </a:r>
          </a:p>
        </p:txBody>
      </p:sp>
    </p:spTree>
    <p:extLst>
      <p:ext uri="{BB962C8B-B14F-4D97-AF65-F5344CB8AC3E}">
        <p14:creationId xmlns:p14="http://schemas.microsoft.com/office/powerpoint/2010/main" val="8442144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SELLER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Parecido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un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centro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comercial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cede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espacio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cede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tecnología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venderlos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Pasarelas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UX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web</a:t>
            </a: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Desarrollo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tecnológico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cede una web con gran volume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tráfico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mucha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visibilidad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23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SELLER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Parecido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un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centro</a:t>
            </a:r>
            <a:r>
              <a:rPr lang="en-US" dirty="0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comercial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Fijar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precios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Gestionar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stocks</a:t>
            </a: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Tratar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cliente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Pero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mucho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ojo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evalúa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tienda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cumples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parámetros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cerrar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cuenta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84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665899" y="1783940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¿Eres FBM </a:t>
            </a:r>
          </a:p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o por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contrario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FBA?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SELLER</a:t>
            </a:r>
          </a:p>
        </p:txBody>
      </p:sp>
    </p:spTree>
    <p:extLst>
      <p:ext uri="{BB962C8B-B14F-4D97-AF65-F5344CB8AC3E}">
        <p14:creationId xmlns:p14="http://schemas.microsoft.com/office/powerpoint/2010/main" val="29424498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3245615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FBM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20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Fulfillment</a:t>
            </a:r>
            <a:r>
              <a:rPr lang="es-ES" sz="20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20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by</a:t>
            </a:r>
            <a:r>
              <a:rPr lang="es-ES" sz="20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20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merchant</a:t>
            </a:r>
            <a:br>
              <a:rPr lang="es-ES" sz="72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9129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13727" y="233397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FBM,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control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tus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</a:p>
        </p:txBody>
      </p:sp>
    </p:spTree>
    <p:extLst>
      <p:ext uri="{BB962C8B-B14F-4D97-AF65-F5344CB8AC3E}">
        <p14:creationId xmlns:p14="http://schemas.microsoft.com/office/powerpoint/2010/main" val="1535559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FBM – Fulfillment by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MERCHant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FBM 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modelo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negocio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donde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tú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vas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mayor control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controlas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/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realizas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Controlas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/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realizas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-&gt;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envío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Controlas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entrega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Gestionas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controlas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experiencia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compra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Reclamaciones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Atención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cliente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2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reseñas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477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FBM – Fulfillment by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MERCHant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genera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cierto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trabajo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adicional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podría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convertirse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perjuicio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tiempo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limitado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Controlas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/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realizas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-&gt;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envío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negociar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agencias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transporte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sitio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donde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product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Asumir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costes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devolución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Asumir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defectuosos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NOTA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imprevistos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porque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margen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deberas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cargarle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23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11455" y="1941075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Veremos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que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existen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varias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fórmulas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para ser seller y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cuál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se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adapta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mejor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a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nosotros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5412046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475618" y="231394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 FBM, lo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difícil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alcanzar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 Buy Box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FBM</a:t>
            </a:r>
          </a:p>
        </p:txBody>
      </p:sp>
    </p:spTree>
    <p:extLst>
      <p:ext uri="{BB962C8B-B14F-4D97-AF65-F5344CB8AC3E}">
        <p14:creationId xmlns:p14="http://schemas.microsoft.com/office/powerpoint/2010/main" val="42935726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BUY BOX</a:t>
            </a:r>
          </a:p>
        </p:txBody>
      </p:sp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6585DE17-CBA4-4499-BF62-26C7D8C2E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193" y="2521680"/>
            <a:ext cx="5900347" cy="296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286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475618" y="231394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tipo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seller que seas,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también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es factor de ranking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1119" y="254601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¿Por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un FBM no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alcanzará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 buy box?</a:t>
            </a:r>
          </a:p>
        </p:txBody>
      </p:sp>
    </p:spTree>
    <p:extLst>
      <p:ext uri="{BB962C8B-B14F-4D97-AF65-F5344CB8AC3E}">
        <p14:creationId xmlns:p14="http://schemas.microsoft.com/office/powerpoint/2010/main" val="35457404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86019" y="2144684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pleno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confinamiento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los FBM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alcazaban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 Buy Box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porque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FBA no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podían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reponer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0338" y="2456865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curisosidad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fbm y la buy box</a:t>
            </a:r>
          </a:p>
        </p:txBody>
      </p:sp>
    </p:spTree>
    <p:extLst>
      <p:ext uri="{BB962C8B-B14F-4D97-AF65-F5344CB8AC3E}">
        <p14:creationId xmlns:p14="http://schemas.microsoft.com/office/powerpoint/2010/main" val="26518143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11455" y="224997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nuevos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vendedores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no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tengan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claro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rendimiento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la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tracción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sus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0338" y="2456865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¿para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hecho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fbm?</a:t>
            </a:r>
          </a:p>
        </p:txBody>
      </p:sp>
    </p:spTree>
    <p:extLst>
      <p:ext uri="{BB962C8B-B14F-4D97-AF65-F5344CB8AC3E}">
        <p14:creationId xmlns:p14="http://schemas.microsoft.com/office/powerpoint/2010/main" val="50507152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657500" y="2359072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Para sellers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vendan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únicos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artesanales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0338" y="2456865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¿para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hecho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fbm?</a:t>
            </a:r>
          </a:p>
        </p:txBody>
      </p:sp>
    </p:spTree>
    <p:extLst>
      <p:ext uri="{BB962C8B-B14F-4D97-AF65-F5344CB8AC3E}">
        <p14:creationId xmlns:p14="http://schemas.microsoft.com/office/powerpoint/2010/main" val="315861319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86019" y="2144684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cualquiera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no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quiera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ser FBA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0338" y="2456865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¿para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hecho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fbm?</a:t>
            </a:r>
          </a:p>
        </p:txBody>
      </p:sp>
    </p:spTree>
    <p:extLst>
      <p:ext uri="{BB962C8B-B14F-4D97-AF65-F5344CB8AC3E}">
        <p14:creationId xmlns:p14="http://schemas.microsoft.com/office/powerpoint/2010/main" val="24138285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752921" y="2071937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Actualmente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existe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un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modelo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negocio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FBM+PRIME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reservado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cierto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tipo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empresas</a:t>
            </a:r>
            <a:endParaRPr lang="en-US" sz="4400" dirty="0">
              <a:solidFill>
                <a:schemeClr val="bg1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1119" y="1910249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FBM + PRIME</a:t>
            </a:r>
          </a:p>
        </p:txBody>
      </p:sp>
    </p:spTree>
    <p:extLst>
      <p:ext uri="{BB962C8B-B14F-4D97-AF65-F5344CB8AC3E}">
        <p14:creationId xmlns:p14="http://schemas.microsoft.com/office/powerpoint/2010/main" val="113739447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33802" y="227097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Por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regla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general,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programa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PRIME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vinculado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FBA y a VENDOR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1119" y="1910249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FBM + PRIME</a:t>
            </a:r>
          </a:p>
        </p:txBody>
      </p:sp>
    </p:spTree>
    <p:extLst>
      <p:ext uri="{BB962C8B-B14F-4D97-AF65-F5344CB8AC3E}">
        <p14:creationId xmlns:p14="http://schemas.microsoft.com/office/powerpoint/2010/main" val="30733349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¿CUÁNTO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CUESTA FBM?</a:t>
            </a:r>
          </a:p>
        </p:txBody>
      </p:sp>
    </p:spTree>
    <p:extLst>
      <p:ext uri="{BB962C8B-B14F-4D97-AF65-F5344CB8AC3E}">
        <p14:creationId xmlns:p14="http://schemas.microsoft.com/office/powerpoint/2010/main" val="310072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35568" y="2091871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Y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si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al final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decidimos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que no es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interesante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… Amazon no lo es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todo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veremos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más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opciones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241799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cuanto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cuesta FBM?</a:t>
            </a: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C39C5247-A83F-4492-BD75-802F831A1983}"/>
              </a:ext>
            </a:extLst>
          </p:cNvPr>
          <p:cNvSpPr txBox="1">
            <a:spLocks/>
          </p:cNvSpPr>
          <p:nvPr/>
        </p:nvSpPr>
        <p:spPr>
          <a:xfrm>
            <a:off x="685801" y="1861457"/>
            <a:ext cx="7402285" cy="449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Exclusivamente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</a:p>
          <a:p>
            <a:pPr>
              <a:buFont typeface="Arial"/>
              <a:buChar char="•"/>
            </a:pP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Además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cuota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profesional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Existen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porcentajes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tengamos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estipulados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Amazon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tipo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categoría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n-US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Además</a:t>
            </a:r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Tarifas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transporte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negociar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Posibles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defectusosos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endParaRPr lang="en-US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755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3245615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20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Fulfillment</a:t>
            </a:r>
            <a:r>
              <a:rPr lang="es-ES" sz="20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2000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by</a:t>
            </a:r>
            <a:r>
              <a:rPr lang="es-ES" sz="20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AMAZON</a:t>
            </a:r>
            <a:br>
              <a:rPr lang="es-ES" sz="72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27681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13727" y="2333978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FBA, cedes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control a Amazon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</a:p>
        </p:txBody>
      </p:sp>
    </p:spTree>
    <p:extLst>
      <p:ext uri="{BB962C8B-B14F-4D97-AF65-F5344CB8AC3E}">
        <p14:creationId xmlns:p14="http://schemas.microsoft.com/office/powerpoint/2010/main" val="42133458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 – Fulfillment by amazon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grandes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rasgos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FBA es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sistema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pone Amazon 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alcance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los “sellers” para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únicamente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repongas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stock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encarga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decir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Reciben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empaquetan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envían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Gestionan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Realizan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atención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cliente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varios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idiomas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250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 – Fulfillment by amazon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Tus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divididos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o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contrario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mismo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decir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2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estrategias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: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Centralizada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Descentralizado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3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 – Fulfillment by amazon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DESCENTRALIZADO 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recomienda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disponer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varios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Imagina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Madrid – 35%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Barcelona – 30%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Zaragoza – 35%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caso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deberás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reponer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stock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llevar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diferentes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porcentajes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carga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596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 – Fulfillment by amazon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CENTRALIZADO 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saldrá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caro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stock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mismo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Ten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pagamos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volumen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llegar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tener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sobrecostes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30 a 50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céntimos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/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unidad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0319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VENTAJAS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</a:p>
        </p:txBody>
      </p:sp>
    </p:spTree>
    <p:extLst>
      <p:ext uri="{BB962C8B-B14F-4D97-AF65-F5344CB8AC3E}">
        <p14:creationId xmlns:p14="http://schemas.microsoft.com/office/powerpoint/2010/main" val="351575381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al principio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surgirte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dudas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ya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pierdes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control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se lo cedes a Amazon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Cosas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preguntarte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envían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Cómo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gestionan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reclamaciones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¿Me dice Amazon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verdad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¿Es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correcto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proceso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¿La imagen de mi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puede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quedar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dañada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culpa de Amazon?</a:t>
            </a:r>
          </a:p>
        </p:txBody>
      </p:sp>
    </p:spTree>
    <p:extLst>
      <p:ext uri="{BB962C8B-B14F-4D97-AF65-F5344CB8AC3E}">
        <p14:creationId xmlns:p14="http://schemas.microsoft.com/office/powerpoint/2010/main" val="2350894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general,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eres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pequeña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empresa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o un individual, FBA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revierte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muchos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beneficios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perjuicios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quita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cosas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Tener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inmobilizado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Tener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empacar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enviar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Seleccionar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empresa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transporte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(con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precios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competitivos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Atender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reclamaciones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diferentes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idiomas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es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vendes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Gestionar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devoluciones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Etc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55599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26198" y="2212927"/>
            <a:ext cx="4482553" cy="3352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Conceptos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básicos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/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medios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la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utilización</a:t>
            </a:r>
            <a:r>
              <a:rPr lang="en-US" sz="4000" dirty="0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 de la </a:t>
            </a:r>
            <a:r>
              <a:rPr lang="en-US" sz="4000" dirty="0" err="1">
                <a:solidFill>
                  <a:schemeClr val="bg1"/>
                </a:solidFill>
                <a:latin typeface="Poppins Medium" panose="00000600000000000000" pitchFamily="50" charset="0"/>
                <a:ea typeface="+mj-ea"/>
                <a:cs typeface="Poppins Medium" panose="00000600000000000000" pitchFamily="50" charset="0"/>
              </a:rPr>
              <a:t>plataforma</a:t>
            </a:r>
            <a:endParaRPr lang="en-US" sz="4000" dirty="0">
              <a:solidFill>
                <a:schemeClr val="bg1"/>
              </a:solidFill>
              <a:latin typeface="Poppins Medium" panose="00000600000000000000" pitchFamily="50" charset="0"/>
              <a:ea typeface="+mj-ea"/>
              <a:cs typeface="Poppins Medium" panose="00000600000000000000" pitchFamily="50" charset="0"/>
            </a:endParaRPr>
          </a:p>
        </p:txBody>
      </p:sp>
      <p:sp>
        <p:nvSpPr>
          <p:cNvPr id="92" name="Título 3">
            <a:extLst>
              <a:ext uri="{FF2B5EF4-FFF2-40B4-BE49-F238E27FC236}">
                <a16:creationId xmlns:a16="http://schemas.microsoft.com/office/drawing/2014/main" id="{28127F7E-2FCF-4226-8991-BF5AC3EA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27" y="3731914"/>
            <a:ext cx="5034953" cy="1007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qué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vamos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ver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curso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39161237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 FBA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 seller FBA introduce sus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programa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PRIME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Ser PRIME es factor de ranking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seguridad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para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cliente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Ser PRIME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elimina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costes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envío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Ser PRIME es un factor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ayuda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ganar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la Buy Box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Ser FBA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suele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sinónimo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vender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da la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opción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crear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listings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híbridos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combinando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FBM y FBA </a:t>
            </a:r>
          </a:p>
        </p:txBody>
      </p:sp>
    </p:spTree>
    <p:extLst>
      <p:ext uri="{BB962C8B-B14F-4D97-AF65-F5344CB8AC3E}">
        <p14:creationId xmlns:p14="http://schemas.microsoft.com/office/powerpoint/2010/main" val="2331930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HACK FBA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Si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pensando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FBA y vender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países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dinero para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traducción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profesional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haz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siguiente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: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Si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medianamente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bien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inglés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tradúcelos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mismo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idioma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vez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traducidos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inglés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Amazon los traduce 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otros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idiomas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quieras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introducir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tus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francés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alemán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etc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…)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Si lo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haces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directamente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desde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español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Amazon NO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traducirá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7352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86623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¿CUÁNTO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CUESTA FBA?</a:t>
            </a:r>
          </a:p>
        </p:txBody>
      </p:sp>
    </p:spTree>
    <p:extLst>
      <p:ext uri="{BB962C8B-B14F-4D97-AF65-F5344CB8AC3E}">
        <p14:creationId xmlns:p14="http://schemas.microsoft.com/office/powerpoint/2010/main" val="206915735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cuánto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cuesta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7"/>
            <a:ext cx="7402285" cy="449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hay un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precio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cerrado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sobre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cuanto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cuesta FBA</a:t>
            </a: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Existen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gastos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derivados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Tarifa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gestión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logística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Tarifa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almacenamiento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gastos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ven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condicionados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base a…</a:t>
            </a: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Tipo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Tamaño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Peso del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Metros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cúbicos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(m3)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almacén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estemos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utilizando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36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72508" y="2034303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https://m.media-amazon.com/images/G/02/selldot/migration/rate-cards/211021-FBA-Rate-Card-ES.pdf?initialSessionID=262-6917195-9225221&amp;ld=ELESFBA-sellercentral.amazon.es&amp;ldStackingCodes=NSYahoo%3EELESFBA-sellercentral.amazon.es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Pdf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tarifas</a:t>
            </a:r>
            <a:endParaRPr lang="en-US" sz="4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43755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867732" y="2296005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Un FBA,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posibilidades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alcanzar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 Buy Box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endParaRPr lang="en-US" sz="4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44896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475618" y="231394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 FBA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vinculado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al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programa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PRIME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+ PRIME</a:t>
            </a:r>
          </a:p>
        </p:txBody>
      </p:sp>
    </p:spTree>
    <p:extLst>
      <p:ext uri="{BB962C8B-B14F-4D97-AF65-F5344CB8AC3E}">
        <p14:creationId xmlns:p14="http://schemas.microsoft.com/office/powerpoint/2010/main" val="255080665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752381" y="2296005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Por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regla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general, los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un FBA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rankean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mejor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que un FBM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2845" y="2052183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vs. fbm</a:t>
            </a:r>
          </a:p>
        </p:txBody>
      </p:sp>
    </p:spTree>
    <p:extLst>
      <p:ext uri="{BB962C8B-B14F-4D97-AF65-F5344CB8AC3E}">
        <p14:creationId xmlns:p14="http://schemas.microsoft.com/office/powerpoint/2010/main" val="59686336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11455" y="224997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Para sellers maduros que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quieren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dar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salto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FBM a FBA (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ya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conocen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tracción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sus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)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0338" y="2456865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¿para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hecho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3353691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C0E85988-0069-46A3-8991-747F844EFAE7}"/>
              </a:ext>
            </a:extLst>
          </p:cNvPr>
          <p:cNvSpPr txBox="1">
            <a:spLocks/>
          </p:cNvSpPr>
          <p:nvPr/>
        </p:nvSpPr>
        <p:spPr>
          <a:xfrm>
            <a:off x="6911455" y="2249971"/>
            <a:ext cx="4482553" cy="322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Para sellers que no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tienen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la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capacidad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gestionarlo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todo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se </a:t>
            </a:r>
            <a:r>
              <a:rPr lang="en-US" sz="4400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ayudan</a:t>
            </a:r>
            <a:r>
              <a:rPr lang="en-US" sz="44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Amazon</a:t>
            </a:r>
          </a:p>
        </p:txBody>
      </p:sp>
      <p:sp>
        <p:nvSpPr>
          <p:cNvPr id="86" name="Título 3">
            <a:extLst>
              <a:ext uri="{FF2B5EF4-FFF2-40B4-BE49-F238E27FC236}">
                <a16:creationId xmlns:a16="http://schemas.microsoft.com/office/drawing/2014/main" id="{AB06E6E5-2DE9-4F5C-8C3D-EF076E2D51A0}"/>
              </a:ext>
            </a:extLst>
          </p:cNvPr>
          <p:cNvSpPr txBox="1">
            <a:spLocks/>
          </p:cNvSpPr>
          <p:nvPr/>
        </p:nvSpPr>
        <p:spPr>
          <a:xfrm>
            <a:off x="200338" y="2456865"/>
            <a:ext cx="5034953" cy="244330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¿para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quien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está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hecho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4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fba</a:t>
            </a:r>
            <a:r>
              <a:rPr lang="en-US" sz="4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034412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1291</TotalTime>
  <Words>4547</Words>
  <Application>Microsoft Office PowerPoint</Application>
  <PresentationFormat>Panorámica</PresentationFormat>
  <Paragraphs>530</Paragraphs>
  <Slides>149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149</vt:i4>
      </vt:variant>
    </vt:vector>
  </HeadingPairs>
  <TitlesOfParts>
    <vt:vector size="155" baseType="lpstr">
      <vt:lpstr>Arial</vt:lpstr>
      <vt:lpstr>Calibri</vt:lpstr>
      <vt:lpstr>Calibri Light</vt:lpstr>
      <vt:lpstr>Century Gothic</vt:lpstr>
      <vt:lpstr>Poppins Medium</vt:lpstr>
      <vt:lpstr>Celestial</vt:lpstr>
      <vt:lpstr>GESTIONA TU TIENDA Y EMPIEZA A VENDER EN AMAZON</vt:lpstr>
      <vt:lpstr>Presentación de PowerPoint</vt:lpstr>
      <vt:lpstr>¿Quien soy?</vt:lpstr>
      <vt:lpstr>¿A quién va dirigido este curso? </vt:lpstr>
      <vt:lpstr>¿A quién va dirigido este curso? </vt:lpstr>
      <vt:lpstr>¿qué vamos a ver en este curso? </vt:lpstr>
      <vt:lpstr>¿qué vamos a ver en este curso? </vt:lpstr>
      <vt:lpstr>¿qué vamos a ver en este curso? </vt:lpstr>
      <vt:lpstr>¿qué vamos a ver en este curso? </vt:lpstr>
      <vt:lpstr>¿qué vamos a ver en este curso? </vt:lpstr>
      <vt:lpstr>¿qué vamos a ver en este curso? </vt:lpstr>
      <vt:lpstr>¿qué vamos a ver en este curso? </vt:lpstr>
      <vt:lpstr>¿qué vamos a ver en este curso? </vt:lpstr>
      <vt:lpstr>Sesión 1</vt:lpstr>
      <vt:lpstr>¿QUÉ ES UN MARKETPLACE?</vt:lpstr>
      <vt:lpstr>QUÉ ES UN MARKETPLACE</vt:lpstr>
      <vt:lpstr>QUÉ ES UN MARKETPLACE</vt:lpstr>
      <vt:lpstr>Curiosidades  de amazon</vt:lpstr>
      <vt:lpstr>Curiosidades de amazon</vt:lpstr>
      <vt:lpstr>VERTICALES AMAZON </vt:lpstr>
      <vt:lpstr>VERTICALES AMAZON </vt:lpstr>
      <vt:lpstr>VERTICALES AMAZON </vt:lpstr>
      <vt:lpstr>¿por qué domina en las verticales?</vt:lpstr>
      <vt:lpstr>¿quién les  Hace el seo?</vt:lpstr>
      <vt:lpstr>AMAZON  EN cifras</vt:lpstr>
      <vt:lpstr>AMAZON en cifras</vt:lpstr>
      <vt:lpstr>AMAZON en cifras</vt:lpstr>
      <vt:lpstr>CURIOSIDADES </vt:lpstr>
      <vt:lpstr>AMAZON en cifras</vt:lpstr>
      <vt:lpstr>Buenas cifras, pero…  ¿debo vender en amazon?</vt:lpstr>
      <vt:lpstr>¿debo vender  en amazon? </vt:lpstr>
      <vt:lpstr>COSAS A TENER  EN CUENTA</vt:lpstr>
      <vt:lpstr>TIPO DE PRODUCTO  Y COMPLEJIDAD  DE VENTA</vt:lpstr>
      <vt:lpstr>Tipo de producto y complejidad</vt:lpstr>
      <vt:lpstr>POSICIÓN  EN LA CADENA</vt:lpstr>
      <vt:lpstr>POSICIÓN EN LA CADENA</vt:lpstr>
      <vt:lpstr>margen</vt:lpstr>
      <vt:lpstr>margen</vt:lpstr>
      <vt:lpstr>Margen</vt:lpstr>
      <vt:lpstr>Competencia</vt:lpstr>
      <vt:lpstr>Competencia</vt:lpstr>
      <vt:lpstr>Competencia</vt:lpstr>
      <vt:lpstr>curiosidades</vt:lpstr>
      <vt:lpstr>¿qué vende amazon?</vt:lpstr>
      <vt:lpstr>¿Qué vende amazon?</vt:lpstr>
      <vt:lpstr>¿Qué vende amazon?</vt:lpstr>
      <vt:lpstr>¿Qué vende amazon?</vt:lpstr>
      <vt:lpstr>¿Qué vende amazon?</vt:lpstr>
      <vt:lpstr>¿qué MARCAS  TIENE amazon?</vt:lpstr>
      <vt:lpstr>Marcas blancas de amazon</vt:lpstr>
      <vt:lpstr>¿vender o NO vender en   amazon?</vt:lpstr>
      <vt:lpstr>Presentación de PowerPoint</vt:lpstr>
      <vt:lpstr>VENTA EN AMAZON</vt:lpstr>
      <vt:lpstr>¿cómo darse de alta como vendedor?</vt:lpstr>
      <vt:lpstr>Darse de alta en amazon</vt:lpstr>
      <vt:lpstr>Presentación de PowerPoint</vt:lpstr>
      <vt:lpstr>Presentación de PowerPoint</vt:lpstr>
      <vt:lpstr>Presentación de PowerPoint</vt:lpstr>
      <vt:lpstr>Presentación de PowerPoint</vt:lpstr>
      <vt:lpstr>Opciones de venta en amazon</vt:lpstr>
      <vt:lpstr>Presentación de PowerPoint</vt:lpstr>
      <vt:lpstr>SELLER</vt:lpstr>
      <vt:lpstr>SELLER</vt:lpstr>
      <vt:lpstr>SELLER</vt:lpstr>
      <vt:lpstr>Presentación de PowerPoint</vt:lpstr>
      <vt:lpstr>FBM Fulfillment by merchant </vt:lpstr>
      <vt:lpstr>Presentación de PowerPoint</vt:lpstr>
      <vt:lpstr>FBM – Fulfillment by MERCHant</vt:lpstr>
      <vt:lpstr>FBM – Fulfillment by MERCHant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¿CUÁNTO  CUESTA FBM?</vt:lpstr>
      <vt:lpstr>¿cuanto cuesta FBM?</vt:lpstr>
      <vt:lpstr>FBA Fulfillment by AMAZON </vt:lpstr>
      <vt:lpstr>Presentación de PowerPoint</vt:lpstr>
      <vt:lpstr>FBA – Fulfillment by amazon</vt:lpstr>
      <vt:lpstr>FBA – Fulfillment by amazon</vt:lpstr>
      <vt:lpstr>FBA – Fulfillment by amazon</vt:lpstr>
      <vt:lpstr>FBA – Fulfillment by amazon</vt:lpstr>
      <vt:lpstr>VENTAJAS  FBA</vt:lpstr>
      <vt:lpstr>FBA</vt:lpstr>
      <vt:lpstr>FBA</vt:lpstr>
      <vt:lpstr>VENTAJAS FBA</vt:lpstr>
      <vt:lpstr>HACK FBA</vt:lpstr>
      <vt:lpstr>¿CUÁNTO  CUESTA FBA?</vt:lpstr>
      <vt:lpstr>¿cuánto cuesta fba?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VENDOR</vt:lpstr>
      <vt:lpstr>Presentación de PowerPoint</vt:lpstr>
      <vt:lpstr>Presentación de PowerPoint</vt:lpstr>
      <vt:lpstr>VENDOR</vt:lpstr>
      <vt:lpstr>¿qué debe preocuparme en VENDOR?</vt:lpstr>
      <vt:lpstr>¿Qué debe preocuparme en VENDOR?</vt:lpstr>
      <vt:lpstr>¿Qué debe preocuparme en VENDOR?</vt:lpstr>
      <vt:lpstr>¿Qué debe preocuparme en VENDOR?</vt:lpstr>
      <vt:lpstr>Presentación de PowerPoint</vt:lpstr>
      <vt:lpstr>Presentación de PowerPoint</vt:lpstr>
      <vt:lpstr>Ventajas</vt:lpstr>
      <vt:lpstr>VENTAJAS</vt:lpstr>
      <vt:lpstr>VENTAJAS</vt:lpstr>
      <vt:lpstr>DESVentajas</vt:lpstr>
      <vt:lpstr>VENTAJAS</vt:lpstr>
      <vt:lpstr>¿cómo se es vendor?</vt:lpstr>
      <vt:lpstr>¿cómo se es vendor?</vt:lpstr>
      <vt:lpstr>INTERNACIONALIZACIóN</vt:lpstr>
      <vt:lpstr>Internacionalización</vt:lpstr>
      <vt:lpstr>Registro  de marca</vt:lpstr>
      <vt:lpstr>Beneficios del registro de marca</vt:lpstr>
      <vt:lpstr>Beneficios del registro de marca</vt:lpstr>
      <vt:lpstr>Beneficios del registro de marca</vt:lpstr>
      <vt:lpstr>Agente  autorizado</vt:lpstr>
      <vt:lpstr>¿Qué es un agente autorizado?</vt:lpstr>
      <vt:lpstr>¿Qué es un agente autorizado?</vt:lpstr>
      <vt:lpstr>PROGRAMA PANEUROPEO DE LOGÍSITICA</vt:lpstr>
      <vt:lpstr>¿Qué es EL PROGRAMA PANEUROPEO?</vt:lpstr>
      <vt:lpstr>PROGRAMA PANEUROPEO</vt:lpstr>
      <vt:lpstr>PROGRAMA PANEUROPEO</vt:lpstr>
      <vt:lpstr>PROGRAMA PANEUROPEO  vs. ventanilla única</vt:lpstr>
      <vt:lpstr>¿cómo dar de alta  los iva´s de cada país?</vt:lpstr>
      <vt:lpstr>Presentación de PowerPoint</vt:lpstr>
      <vt:lpstr>PAÍSES </vt:lpstr>
      <vt:lpstr>TARIFAS https://sellercentral.amazon.es/gc/vat-services/vat-fees</vt:lpstr>
      <vt:lpstr>¿QUÉ HAGO SI NO QUIERO VENDER EN AMAZON?</vt:lpstr>
      <vt:lpstr>ENTRAR EN EL PROGRAMA DE AFILIADOS</vt:lpstr>
      <vt:lpstr>Amazon afiliados</vt:lpstr>
      <vt:lpstr>¿cómo formar parte del programa afiliados?</vt:lpstr>
      <vt:lpstr>Amazon afiliados</vt:lpstr>
      <vt:lpstr>DROPSHIPPING</vt:lpstr>
      <vt:lpstr>Dropshipping</vt:lpstr>
      <vt:lpstr>Ventajas del DROPSHIPPING</vt:lpstr>
      <vt:lpstr>Ventajas del Dropshipping</vt:lpstr>
      <vt:lpstr>DESVentajas del DROPSHIPPING</vt:lpstr>
      <vt:lpstr>desVentajas del Dropshipping</vt:lpstr>
      <vt:lpstr>TU PROPIO ECOMMERCE</vt:lpstr>
      <vt:lpstr>Tu propio ecommerce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GESTIONA TU TIENDA Y EMPIEZA A VENDER EN AMAZON</dc:title>
  <dc:creator>Juan Martínez</dc:creator>
  <cp:lastModifiedBy>Juan Martínez</cp:lastModifiedBy>
  <cp:revision>218</cp:revision>
  <dcterms:created xsi:type="dcterms:W3CDTF">2022-01-16T18:28:52Z</dcterms:created>
  <dcterms:modified xsi:type="dcterms:W3CDTF">2022-02-02T16:41:00Z</dcterms:modified>
</cp:coreProperties>
</file>