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300" r:id="rId2"/>
    <p:sldId id="335" r:id="rId3"/>
    <p:sldId id="481" r:id="rId4"/>
    <p:sldId id="480" r:id="rId5"/>
    <p:sldId id="375" r:id="rId6"/>
    <p:sldId id="376" r:id="rId7"/>
    <p:sldId id="377" r:id="rId8"/>
    <p:sldId id="419" r:id="rId9"/>
    <p:sldId id="421" r:id="rId10"/>
    <p:sldId id="420" r:id="rId11"/>
    <p:sldId id="422" r:id="rId12"/>
    <p:sldId id="423" r:id="rId13"/>
    <p:sldId id="528" r:id="rId14"/>
    <p:sldId id="529" r:id="rId15"/>
    <p:sldId id="482" r:id="rId16"/>
    <p:sldId id="530" r:id="rId17"/>
    <p:sldId id="531" r:id="rId18"/>
    <p:sldId id="424" r:id="rId19"/>
    <p:sldId id="431" r:id="rId20"/>
    <p:sldId id="432" r:id="rId21"/>
    <p:sldId id="439" r:id="rId22"/>
    <p:sldId id="489" r:id="rId23"/>
    <p:sldId id="488" r:id="rId24"/>
    <p:sldId id="490" r:id="rId25"/>
    <p:sldId id="436" r:id="rId26"/>
    <p:sldId id="257" r:id="rId27"/>
    <p:sldId id="487" r:id="rId28"/>
    <p:sldId id="433" r:id="rId29"/>
    <p:sldId id="440" r:id="rId30"/>
    <p:sldId id="491" r:id="rId31"/>
    <p:sldId id="437" r:id="rId32"/>
    <p:sldId id="441" r:id="rId33"/>
    <p:sldId id="492" r:id="rId34"/>
    <p:sldId id="435" r:id="rId35"/>
    <p:sldId id="458" r:id="rId36"/>
    <p:sldId id="457" r:id="rId37"/>
    <p:sldId id="442" r:id="rId38"/>
    <p:sldId id="430" r:id="rId39"/>
    <p:sldId id="425" r:id="rId40"/>
    <p:sldId id="426" r:id="rId41"/>
    <p:sldId id="438" r:id="rId42"/>
    <p:sldId id="493" r:id="rId43"/>
    <p:sldId id="494" r:id="rId44"/>
    <p:sldId id="495" r:id="rId45"/>
    <p:sldId id="483" r:id="rId46"/>
    <p:sldId id="484" r:id="rId47"/>
    <p:sldId id="485" r:id="rId48"/>
    <p:sldId id="486" r:id="rId49"/>
    <p:sldId id="476" r:id="rId50"/>
    <p:sldId id="477" r:id="rId51"/>
    <p:sldId id="496" r:id="rId52"/>
    <p:sldId id="497" r:id="rId53"/>
    <p:sldId id="478" r:id="rId54"/>
    <p:sldId id="479" r:id="rId55"/>
    <p:sldId id="367" r:id="rId56"/>
    <p:sldId id="427" r:id="rId57"/>
    <p:sldId id="532" r:id="rId58"/>
    <p:sldId id="461" r:id="rId59"/>
    <p:sldId id="466" r:id="rId60"/>
    <p:sldId id="465" r:id="rId61"/>
    <p:sldId id="462" r:id="rId62"/>
    <p:sldId id="428" r:id="rId63"/>
    <p:sldId id="429" r:id="rId64"/>
    <p:sldId id="463" r:id="rId65"/>
    <p:sldId id="464" r:id="rId66"/>
    <p:sldId id="459" r:id="rId67"/>
    <p:sldId id="460" r:id="rId68"/>
    <p:sldId id="467" r:id="rId69"/>
    <p:sldId id="468" r:id="rId70"/>
    <p:sldId id="469" r:id="rId71"/>
    <p:sldId id="498" r:id="rId72"/>
    <p:sldId id="470" r:id="rId73"/>
    <p:sldId id="499" r:id="rId74"/>
    <p:sldId id="471" r:id="rId75"/>
    <p:sldId id="500" r:id="rId76"/>
    <p:sldId id="472" r:id="rId77"/>
    <p:sldId id="501" r:id="rId78"/>
    <p:sldId id="475" r:id="rId79"/>
    <p:sldId id="502" r:id="rId80"/>
    <p:sldId id="473" r:id="rId81"/>
    <p:sldId id="503" r:id="rId82"/>
    <p:sldId id="474" r:id="rId83"/>
    <p:sldId id="504" r:id="rId84"/>
    <p:sldId id="416" r:id="rId85"/>
    <p:sldId id="449" r:id="rId86"/>
    <p:sldId id="450" r:id="rId87"/>
    <p:sldId id="451" r:id="rId88"/>
    <p:sldId id="452" r:id="rId89"/>
    <p:sldId id="455" r:id="rId90"/>
    <p:sldId id="446" r:id="rId91"/>
    <p:sldId id="454" r:id="rId92"/>
    <p:sldId id="447" r:id="rId93"/>
    <p:sldId id="456" r:id="rId94"/>
    <p:sldId id="505" r:id="rId95"/>
    <p:sldId id="512" r:id="rId96"/>
    <p:sldId id="513" r:id="rId97"/>
    <p:sldId id="514" r:id="rId98"/>
    <p:sldId id="522" r:id="rId99"/>
    <p:sldId id="523" r:id="rId100"/>
    <p:sldId id="515" r:id="rId101"/>
    <p:sldId id="534" r:id="rId102"/>
    <p:sldId id="535" r:id="rId103"/>
    <p:sldId id="536" r:id="rId104"/>
    <p:sldId id="516" r:id="rId105"/>
    <p:sldId id="517" r:id="rId106"/>
    <p:sldId id="537" r:id="rId107"/>
    <p:sldId id="518" r:id="rId108"/>
    <p:sldId id="538" r:id="rId109"/>
    <p:sldId id="520" r:id="rId110"/>
    <p:sldId id="521" r:id="rId111"/>
    <p:sldId id="506" r:id="rId112"/>
    <p:sldId id="519" r:id="rId113"/>
    <p:sldId id="540" r:id="rId114"/>
    <p:sldId id="507" r:id="rId115"/>
    <p:sldId id="508" r:id="rId116"/>
    <p:sldId id="509" r:id="rId117"/>
    <p:sldId id="510" r:id="rId118"/>
    <p:sldId id="533" r:id="rId119"/>
    <p:sldId id="511" r:id="rId120"/>
    <p:sldId id="539" r:id="rId121"/>
    <p:sldId id="524" r:id="rId122"/>
    <p:sldId id="525" r:id="rId123"/>
    <p:sldId id="526" r:id="rId124"/>
    <p:sldId id="527" r:id="rId125"/>
    <p:sldId id="448" r:id="rId126"/>
    <p:sldId id="417" r:id="rId127"/>
    <p:sldId id="358" r:id="rId128"/>
    <p:sldId id="357" r:id="rId1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75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6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05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62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920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12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38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34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65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53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4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7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88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31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435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91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57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loveseo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es.wordpress.org/plugins/amp/" TargetMode="Externa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hyperlink" Target="https://ayudawp.com/quicklink-wordpress/" TargetMode="Externa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hyperlink" Target="http://es.spritegen.website-performance.org/" TargetMode="External"/><Relationship Id="rId2" Type="http://schemas.openxmlformats.org/officeDocument/2006/relationships/hyperlink" Target="http://www.smush.it/" TargetMode="Externa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hyperlink" Target="https://weloveseo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evelopers.google.com/speed/pagespeed/insights/?hl=e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GoogleChrome/lighthouse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kinsta.com/es/blog/google-pagespeed-insights/" TargetMode="External"/><Relationship Id="rId2" Type="http://schemas.openxmlformats.org/officeDocument/2006/relationships/hyperlink" Target="https://developers.google.com/speed/docs/insights/v5/about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gtmetrix.com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gtmetrix.com/blog/tag/waterfall-chart/" TargetMode="External"/><Relationship Id="rId2" Type="http://schemas.openxmlformats.org/officeDocument/2006/relationships/hyperlink" Target="https://gtmetrix.com/blog/how-to-read-a-waterfall-chart-for-beginner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tmetrix.com/wordpress-optimization-guide.html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gdom.com/tutorials/?_ga=2.23224698.1921103758.1551889542-1661414939.1551714907" TargetMode="External"/><Relationship Id="rId2" Type="http://schemas.openxmlformats.org/officeDocument/2006/relationships/hyperlink" Target="https://www.pingdom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webpagetest.org/docs/" TargetMode="External"/><Relationship Id="rId2" Type="http://schemas.openxmlformats.org/officeDocument/2006/relationships/hyperlink" Target="https://www.webpagetest.org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yslow.org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thinkwithgoogle.com/intl/en-gb/feature/testmysite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press.org/themes/baskerville/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es.wordpress.org/plugins/autoptimize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es.wordpress.org/plugins/wp-super-cache/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es.wordpress.org/plugins/w3-total-cache/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es.wordpress.org/plugins/ewww-image-optimizer/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es.wordpress.org/plugins/wp-smushi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s.wordpress.org/plugins/bj-lazy-load/" TargetMode="Externa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p-rocket.me/es/" TargetMode="Externa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E0190A-AE98-4701-8771-39BA06A3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Optimiza el WPO de tu sitio web.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1F8A7-5168-4B99-A213-EA6D246BB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322579" cy="38117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3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FBD55E-41FD-47AF-A9C1-E8AF716A0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6" y="1023437"/>
            <a:ext cx="4828707" cy="482870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1182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87" y="656478"/>
            <a:ext cx="5132439" cy="5545044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COMPRA ONLINE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47% de los consumidores esperan que la velocidad de página sea en +/- 2 </a:t>
            </a:r>
            <a:r>
              <a:rPr lang="es-ES" dirty="0" err="1">
                <a:solidFill>
                  <a:srgbClr val="FFFFFF"/>
                </a:solidFill>
              </a:rPr>
              <a:t>seg</a:t>
            </a:r>
            <a:r>
              <a:rPr lang="es-ES" dirty="0">
                <a:solidFill>
                  <a:srgbClr val="FFFFFF"/>
                </a:solidFill>
              </a:rPr>
              <a:t>.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El 40% abandona una web con más de 3 segundos de carga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79% de compradores que no están satisfechos con el rendimiento del sitio web son menos propensos a comprar en el sitio de nuevo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52% de los compradores online afirman una carga rápida es importante para mantener la lealtad con una web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1 segundo de retraso (o 3 segundos de espera) aumenta la insatisfacción del cliente en un 16%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44% de los compradores online les contará a sus amigos su mala experiencia de compra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BA99252-0679-7742-A211-FF9345521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717" y="730250"/>
            <a:ext cx="33401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4142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78960"/>
            <a:ext cx="8825658" cy="2677648"/>
          </a:xfrm>
        </p:spPr>
        <p:txBody>
          <a:bodyPr/>
          <a:lstStyle/>
          <a:p>
            <a:r>
              <a:rPr lang="es-ES" dirty="0"/>
              <a:t>OJO!!!</a:t>
            </a:r>
            <a:br>
              <a:rPr lang="es-ES" dirty="0"/>
            </a:br>
            <a:r>
              <a:rPr lang="es-ES" dirty="0"/>
              <a:t>Google almacena los sitios AMP en sus servidores una vez cacheados.</a:t>
            </a:r>
          </a:p>
        </p:txBody>
      </p:sp>
    </p:spTree>
    <p:extLst>
      <p:ext uri="{BB962C8B-B14F-4D97-AF65-F5344CB8AC3E}">
        <p14:creationId xmlns:p14="http://schemas.microsoft.com/office/powerpoint/2010/main" val="5117699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78960"/>
            <a:ext cx="8825658" cy="2677648"/>
          </a:xfrm>
        </p:spPr>
        <p:txBody>
          <a:bodyPr/>
          <a:lstStyle/>
          <a:p>
            <a:r>
              <a:rPr lang="es-ES" dirty="0"/>
              <a:t>Por cierto, ¿sabes qué es la caché?</a:t>
            </a:r>
          </a:p>
        </p:txBody>
      </p:sp>
    </p:spTree>
    <p:extLst>
      <p:ext uri="{BB962C8B-B14F-4D97-AF65-F5344CB8AC3E}">
        <p14:creationId xmlns:p14="http://schemas.microsoft.com/office/powerpoint/2010/main" val="186548670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78960"/>
            <a:ext cx="8825658" cy="2677648"/>
          </a:xfrm>
        </p:spPr>
        <p:txBody>
          <a:bodyPr/>
          <a:lstStyle/>
          <a:p>
            <a:r>
              <a:rPr lang="es-ES" dirty="0"/>
              <a:t>Hay 2 tipos…</a:t>
            </a:r>
            <a:br>
              <a:rPr lang="es-ES" dirty="0"/>
            </a:br>
            <a:r>
              <a:rPr lang="es-ES" dirty="0"/>
              <a:t>- Caché de navegador</a:t>
            </a:r>
            <a:br>
              <a:rPr lang="es-ES" dirty="0"/>
            </a:br>
            <a:r>
              <a:rPr lang="es-ES" dirty="0"/>
              <a:t>– Cache de servidor</a:t>
            </a:r>
          </a:p>
        </p:txBody>
      </p:sp>
    </p:spTree>
    <p:extLst>
      <p:ext uri="{BB962C8B-B14F-4D97-AF65-F5344CB8AC3E}">
        <p14:creationId xmlns:p14="http://schemas.microsoft.com/office/powerpoint/2010/main" val="314293736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caché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2545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	CACHÉ DE NAVEGADOR</a:t>
            </a:r>
          </a:p>
          <a:p>
            <a:pPr lvl="1"/>
            <a:r>
              <a:rPr lang="es-ES" dirty="0"/>
              <a:t>La </a:t>
            </a:r>
            <a:r>
              <a:rPr lang="es-ES" b="1" dirty="0"/>
              <a:t>caché</a:t>
            </a:r>
            <a:r>
              <a:rPr lang="es-ES" dirty="0"/>
              <a:t> del </a:t>
            </a:r>
            <a:r>
              <a:rPr lang="es-ES" b="1" dirty="0"/>
              <a:t>navegador</a:t>
            </a:r>
            <a:r>
              <a:rPr lang="es-ES" dirty="0"/>
              <a:t> es una función que tienen los principales </a:t>
            </a:r>
            <a:r>
              <a:rPr lang="es-ES" b="1" dirty="0"/>
              <a:t>navegadores</a:t>
            </a:r>
            <a:r>
              <a:rPr lang="es-ES" dirty="0"/>
              <a:t> web como Firefox, Chrome, Internet Explorer y que permite cargar las páginas web más rápido guardando en el ordenador parte de la información que previamente se ha solicitado</a:t>
            </a:r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sz="1800" dirty="0"/>
              <a:t>CACHÉ DE SERVIDOR</a:t>
            </a:r>
          </a:p>
          <a:p>
            <a:pPr lvl="1"/>
            <a:r>
              <a:rPr lang="es-ES" dirty="0"/>
              <a:t>Un </a:t>
            </a:r>
            <a:r>
              <a:rPr lang="es-ES" b="1" dirty="0"/>
              <a:t>servidor</a:t>
            </a:r>
            <a:r>
              <a:rPr lang="es-ES" dirty="0"/>
              <a:t> proxy o también llamado </a:t>
            </a:r>
            <a:r>
              <a:rPr lang="es-ES" b="1" dirty="0"/>
              <a:t>caché</a:t>
            </a:r>
            <a:r>
              <a:rPr lang="es-ES" dirty="0"/>
              <a:t> web, es un equipo dentro de la red que recibe solicitudes HTTP en nombre de un </a:t>
            </a:r>
            <a:r>
              <a:rPr lang="es-ES" b="1" dirty="0"/>
              <a:t>servidor</a:t>
            </a:r>
            <a:r>
              <a:rPr lang="es-ES" dirty="0"/>
              <a:t> web de origen. La </a:t>
            </a:r>
            <a:r>
              <a:rPr lang="es-ES" b="1" dirty="0"/>
              <a:t>caché</a:t>
            </a:r>
            <a:r>
              <a:rPr lang="es-ES" dirty="0"/>
              <a:t> consiste en almacenar los objetos que han sido solicitados por el cliente recientemente.</a:t>
            </a:r>
          </a:p>
        </p:txBody>
      </p:sp>
    </p:spTree>
    <p:extLst>
      <p:ext uri="{BB962C8B-B14F-4D97-AF65-F5344CB8AC3E}">
        <p14:creationId xmlns:p14="http://schemas.microsoft.com/office/powerpoint/2010/main" val="79532844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78960"/>
            <a:ext cx="8825658" cy="2677648"/>
          </a:xfrm>
        </p:spPr>
        <p:txBody>
          <a:bodyPr/>
          <a:lstStyle/>
          <a:p>
            <a:r>
              <a:rPr lang="es-ES" dirty="0"/>
              <a:t>Cosas a tener en cuenta</a:t>
            </a:r>
          </a:p>
        </p:txBody>
      </p:sp>
    </p:spTree>
    <p:extLst>
      <p:ext uri="{BB962C8B-B14F-4D97-AF65-F5344CB8AC3E}">
        <p14:creationId xmlns:p14="http://schemas.microsoft.com/office/powerpoint/2010/main" val="306854222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78960"/>
            <a:ext cx="8825658" cy="2677648"/>
          </a:xfrm>
        </p:spPr>
        <p:txBody>
          <a:bodyPr/>
          <a:lstStyle/>
          <a:p>
            <a:r>
              <a:rPr lang="es-ES" dirty="0"/>
              <a:t>HTML propio de AMP</a:t>
            </a:r>
          </a:p>
        </p:txBody>
      </p:sp>
    </p:spTree>
    <p:extLst>
      <p:ext uri="{BB962C8B-B14F-4D97-AF65-F5344CB8AC3E}">
        <p14:creationId xmlns:p14="http://schemas.microsoft.com/office/powerpoint/2010/main" val="236134961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HTML AMP</a:t>
            </a:r>
          </a:p>
        </p:txBody>
      </p:sp>
      <p:pic>
        <p:nvPicPr>
          <p:cNvPr id="7" name="Imagen 6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79FF2272-27A2-D643-AA81-A43E69B45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958" y="2495668"/>
            <a:ext cx="6111403" cy="414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8778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78960"/>
            <a:ext cx="8825658" cy="2677648"/>
          </a:xfrm>
        </p:spPr>
        <p:txBody>
          <a:bodyPr/>
          <a:lstStyle/>
          <a:p>
            <a:r>
              <a:rPr lang="es-ES" dirty="0"/>
              <a:t>CSS propias de AMP</a:t>
            </a:r>
          </a:p>
        </p:txBody>
      </p:sp>
    </p:spTree>
    <p:extLst>
      <p:ext uri="{BB962C8B-B14F-4D97-AF65-F5344CB8AC3E}">
        <p14:creationId xmlns:p14="http://schemas.microsoft.com/office/powerpoint/2010/main" val="88195206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CSS AMP</a:t>
            </a:r>
          </a:p>
        </p:txBody>
      </p:sp>
      <p:pic>
        <p:nvPicPr>
          <p:cNvPr id="4" name="Imagen 3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D48A92A5-AA84-F14A-87BB-92DD20995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254" y="2464555"/>
            <a:ext cx="9664700" cy="29972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6E3725A-9BF4-CB40-A3D8-70C4979C6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654" y="5571170"/>
            <a:ext cx="96139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6426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78960"/>
            <a:ext cx="8825658" cy="2677648"/>
          </a:xfrm>
        </p:spPr>
        <p:txBody>
          <a:bodyPr/>
          <a:lstStyle/>
          <a:p>
            <a:r>
              <a:rPr lang="es-ES" dirty="0" err="1"/>
              <a:t>Caninoliza</a:t>
            </a:r>
            <a:r>
              <a:rPr lang="es-ES" dirty="0"/>
              <a:t> las </a:t>
            </a:r>
            <a:r>
              <a:rPr lang="es-ES" dirty="0" err="1"/>
              <a:t>URL´s</a:t>
            </a:r>
            <a:r>
              <a:rPr lang="es-ES" dirty="0"/>
              <a:t> y evita duplicidades</a:t>
            </a:r>
          </a:p>
        </p:txBody>
      </p:sp>
    </p:spTree>
    <p:extLst>
      <p:ext uri="{BB962C8B-B14F-4D97-AF65-F5344CB8AC3E}">
        <p14:creationId xmlns:p14="http://schemas.microsoft.com/office/powerpoint/2010/main" val="1147595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87" y="936625"/>
            <a:ext cx="5132439" cy="4984750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MÓVIL VS. DESKTOP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La mayoría de los encuestados consideran que la velocidad de carga en móvil es más lenta que en desktop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11% espera que la </a:t>
            </a:r>
            <a:r>
              <a:rPr lang="es-ES" dirty="0" err="1">
                <a:solidFill>
                  <a:srgbClr val="FFFFFF"/>
                </a:solidFill>
              </a:rPr>
              <a:t>vel</a:t>
            </a:r>
            <a:r>
              <a:rPr lang="es-ES" dirty="0">
                <a:solidFill>
                  <a:srgbClr val="FFFFFF"/>
                </a:solidFill>
              </a:rPr>
              <a:t>. móvil sea mucho más lenta frente a desktop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12% espera que la </a:t>
            </a:r>
            <a:r>
              <a:rPr lang="es-ES" dirty="0" err="1">
                <a:solidFill>
                  <a:srgbClr val="FFFFFF"/>
                </a:solidFill>
              </a:rPr>
              <a:t>vel</a:t>
            </a:r>
            <a:r>
              <a:rPr lang="es-ES" dirty="0">
                <a:solidFill>
                  <a:srgbClr val="FFFFFF"/>
                </a:solidFill>
              </a:rPr>
              <a:t>. móvil sea más rápida frente a desktop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21% espera que la velocidad sea parecida en móvil vs. desktop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31% espera que la </a:t>
            </a:r>
            <a:r>
              <a:rPr lang="es-ES" dirty="0" err="1">
                <a:solidFill>
                  <a:srgbClr val="FFFFFF"/>
                </a:solidFill>
              </a:rPr>
              <a:t>vel</a:t>
            </a:r>
            <a:r>
              <a:rPr lang="es-ES" dirty="0">
                <a:solidFill>
                  <a:srgbClr val="FFFFFF"/>
                </a:solidFill>
              </a:rPr>
              <a:t>. móvil sea un poco más lenta frente a desktop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25% espera que la </a:t>
            </a:r>
            <a:r>
              <a:rPr lang="es-ES" dirty="0" err="1">
                <a:solidFill>
                  <a:srgbClr val="FFFFFF"/>
                </a:solidFill>
              </a:rPr>
              <a:t>vel</a:t>
            </a:r>
            <a:r>
              <a:rPr lang="es-ES" dirty="0">
                <a:solidFill>
                  <a:srgbClr val="FFFFFF"/>
                </a:solidFill>
              </a:rPr>
              <a:t>. móvil casi tan rápido como desktop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047F174-A0C6-3941-90A6-61419F4B2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605" y="569801"/>
            <a:ext cx="2971429" cy="571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0226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Canonicals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239" y="2993114"/>
            <a:ext cx="5388969" cy="2413773"/>
          </a:xfrm>
        </p:spPr>
        <p:txBody>
          <a:bodyPr/>
          <a:lstStyle/>
          <a:p>
            <a:r>
              <a:rPr lang="es-ES" dirty="0"/>
              <a:t>CANONICALS PARA EVITAR DUPLICIDADES</a:t>
            </a:r>
          </a:p>
          <a:p>
            <a:pPr marL="0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b="1" dirty="0"/>
              <a:t>De AMP a la página HTML </a:t>
            </a:r>
            <a:r>
              <a:rPr lang="es-ES" dirty="0"/>
              <a:t> </a:t>
            </a:r>
          </a:p>
          <a:p>
            <a:pPr lvl="1"/>
            <a:r>
              <a:rPr lang="es-ES" dirty="0"/>
              <a:t>&lt;link </a:t>
            </a:r>
            <a:r>
              <a:rPr lang="es-ES" dirty="0" err="1"/>
              <a:t>rel</a:t>
            </a:r>
            <a:r>
              <a:rPr lang="es-ES" dirty="0"/>
              <a:t>="canonical" </a:t>
            </a:r>
            <a:r>
              <a:rPr lang="es-ES" dirty="0" err="1"/>
              <a:t>href</a:t>
            </a:r>
            <a:r>
              <a:rPr lang="es-ES" dirty="0"/>
              <a:t>="/</a:t>
            </a:r>
            <a:r>
              <a:rPr lang="es-ES" dirty="0" err="1"/>
              <a:t>article.html</a:t>
            </a:r>
            <a:r>
              <a:rPr lang="es-ES" dirty="0"/>
              <a:t>"&gt;</a:t>
            </a:r>
          </a:p>
          <a:p>
            <a:pPr marL="457200" lvl="1" indent="0">
              <a:buNone/>
            </a:pPr>
            <a:r>
              <a:rPr lang="es-ES" b="1" dirty="0"/>
              <a:t>De HTML a la versión AMP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&lt;link </a:t>
            </a:r>
            <a:r>
              <a:rPr lang="es-ES" dirty="0" err="1"/>
              <a:t>rel</a:t>
            </a:r>
            <a:r>
              <a:rPr lang="es-ES" dirty="0"/>
              <a:t>="</a:t>
            </a:r>
            <a:r>
              <a:rPr lang="es-ES" dirty="0" err="1"/>
              <a:t>amphtml</a:t>
            </a:r>
            <a:r>
              <a:rPr lang="es-ES" dirty="0"/>
              <a:t>" </a:t>
            </a:r>
            <a:r>
              <a:rPr lang="es-ES" dirty="0" err="1"/>
              <a:t>href</a:t>
            </a:r>
            <a:r>
              <a:rPr lang="es-ES" dirty="0"/>
              <a:t>="/</a:t>
            </a:r>
            <a:r>
              <a:rPr lang="es-ES" dirty="0" err="1"/>
              <a:t>article.amp.html</a:t>
            </a:r>
            <a:r>
              <a:rPr lang="es-ES" dirty="0"/>
              <a:t>"&gt;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B1B0B05-2260-2045-8477-1006AC44F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794" y="2993114"/>
            <a:ext cx="5216838" cy="222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3549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WordPress</a:t>
            </a:r>
            <a:r>
              <a:rPr lang="es-ES" dirty="0"/>
              <a:t> lo simplifica y han desarrollado un </a:t>
            </a:r>
            <a:r>
              <a:rPr lang="es-ES" dirty="0" err="1"/>
              <a:t>plugin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519993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Plugin</a:t>
            </a:r>
            <a:r>
              <a:rPr lang="es-ES" dirty="0"/>
              <a:t> </a:t>
            </a:r>
            <a:r>
              <a:rPr lang="es-ES" dirty="0" err="1"/>
              <a:t>WordPress</a:t>
            </a:r>
            <a:br>
              <a:rPr lang="es-ES" dirty="0"/>
            </a:br>
            <a:r>
              <a:rPr lang="es-ES" dirty="0"/>
              <a:t>AMP</a:t>
            </a:r>
          </a:p>
        </p:txBody>
      </p:sp>
    </p:spTree>
    <p:extLst>
      <p:ext uri="{BB962C8B-B14F-4D97-AF65-F5344CB8AC3E}">
        <p14:creationId xmlns:p14="http://schemas.microsoft.com/office/powerpoint/2010/main" val="36866553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Plugin AMP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8761412" cy="103599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1600" dirty="0"/>
              <a:t>	PLUGIN AMP OFICIAL</a:t>
            </a:r>
          </a:p>
          <a:p>
            <a:pPr lvl="1"/>
            <a:r>
              <a:rPr lang="es-ES" dirty="0">
                <a:hlinkClick r:id="rId2"/>
              </a:rPr>
              <a:t>https://es.wordpress.org/plugins/amp/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324CD7-1AED-3F4F-AE24-614B8E1BD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794" y="3840480"/>
            <a:ext cx="5714281" cy="257142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24843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Cuenta con su propio constructor</a:t>
            </a:r>
          </a:p>
        </p:txBody>
      </p:sp>
    </p:spTree>
    <p:extLst>
      <p:ext uri="{BB962C8B-B14F-4D97-AF65-F5344CB8AC3E}">
        <p14:creationId xmlns:p14="http://schemas.microsoft.com/office/powerpoint/2010/main" val="407597966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Se pueden diseñar web, pensadas para móvil con su equivalente desktop</a:t>
            </a:r>
          </a:p>
        </p:txBody>
      </p:sp>
    </p:spTree>
    <p:extLst>
      <p:ext uri="{BB962C8B-B14F-4D97-AF65-F5344CB8AC3E}">
        <p14:creationId xmlns:p14="http://schemas.microsoft.com/office/powerpoint/2010/main" val="106472567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Cosas curiosas y que molan</a:t>
            </a:r>
          </a:p>
        </p:txBody>
      </p:sp>
    </p:spTree>
    <p:extLst>
      <p:ext uri="{BB962C8B-B14F-4D97-AF65-F5344CB8AC3E}">
        <p14:creationId xmlns:p14="http://schemas.microsoft.com/office/powerpoint/2010/main" val="89688758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Los botones sociales ralentizan la carga</a:t>
            </a:r>
          </a:p>
        </p:txBody>
      </p:sp>
    </p:spTree>
    <p:extLst>
      <p:ext uri="{BB962C8B-B14F-4D97-AF65-F5344CB8AC3E}">
        <p14:creationId xmlns:p14="http://schemas.microsoft.com/office/powerpoint/2010/main" val="364032047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Botones sociales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¿NECESITO LOS BOTONES SOCIALES REALMENTE?</a:t>
            </a:r>
          </a:p>
          <a:p>
            <a:endParaRPr lang="es-ES" dirty="0"/>
          </a:p>
          <a:p>
            <a:pPr lvl="1"/>
            <a:r>
              <a:rPr lang="es-ES" dirty="0"/>
              <a:t>Los botones sociales también representan una disminución en la velocidad de carga</a:t>
            </a:r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dirty="0"/>
              <a:t>LEÉTELO</a:t>
            </a:r>
          </a:p>
          <a:p>
            <a:pPr lvl="1"/>
            <a:r>
              <a:rPr lang="es-ES" dirty="0"/>
              <a:t>http://</a:t>
            </a:r>
            <a:r>
              <a:rPr lang="es-ES" dirty="0" err="1"/>
              <a:t>lastdropofink.co.uk</a:t>
            </a:r>
            <a:r>
              <a:rPr lang="es-ES" dirty="0"/>
              <a:t>/</a:t>
            </a:r>
            <a:r>
              <a:rPr lang="es-ES" dirty="0" err="1"/>
              <a:t>market</a:t>
            </a:r>
            <a:r>
              <a:rPr lang="es-ES" dirty="0"/>
              <a:t>-places/</a:t>
            </a:r>
            <a:r>
              <a:rPr lang="es-ES" dirty="0" err="1"/>
              <a:t>the</a:t>
            </a:r>
            <a:r>
              <a:rPr lang="es-ES" dirty="0"/>
              <a:t>-true-</a:t>
            </a:r>
            <a:r>
              <a:rPr lang="es-ES" dirty="0" err="1"/>
              <a:t>cost</a:t>
            </a:r>
            <a:r>
              <a:rPr lang="es-ES" dirty="0"/>
              <a:t>-of-</a:t>
            </a:r>
            <a:r>
              <a:rPr lang="es-ES" dirty="0" err="1"/>
              <a:t>adding</a:t>
            </a:r>
            <a:r>
              <a:rPr lang="es-ES" dirty="0"/>
              <a:t>-social-</a:t>
            </a:r>
            <a:r>
              <a:rPr lang="es-ES" dirty="0" err="1"/>
              <a:t>buttons</a:t>
            </a:r>
            <a:r>
              <a:rPr lang="es-E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81102949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Ahora se “precargan” </a:t>
            </a:r>
            <a:r>
              <a:rPr lang="es-ES"/>
              <a:t>los enlaces de una web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0994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Una web lenta es una “asesina” de la conversión</a:t>
            </a:r>
          </a:p>
        </p:txBody>
      </p:sp>
    </p:spTree>
    <p:extLst>
      <p:ext uri="{BB962C8B-B14F-4D97-AF65-F5344CB8AC3E}">
        <p14:creationId xmlns:p14="http://schemas.microsoft.com/office/powerpoint/2010/main" val="102068013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Precarga de enlaces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PRECARGA QUICKLINK</a:t>
            </a:r>
          </a:p>
          <a:p>
            <a:endParaRPr lang="es-ES" dirty="0"/>
          </a:p>
          <a:p>
            <a:pPr lvl="1"/>
            <a:r>
              <a:rPr lang="es-ES" dirty="0"/>
              <a:t>Se trata de la precarga de los enlaces dentro de una página por si le das al enlace, la página tarde menos en cargar</a:t>
            </a:r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dirty="0"/>
              <a:t>LEÉTELO</a:t>
            </a:r>
          </a:p>
          <a:p>
            <a:pPr lvl="1"/>
            <a:r>
              <a:rPr lang="es-ES" dirty="0">
                <a:hlinkClick r:id="rId2"/>
              </a:rPr>
              <a:t>https://ayudawp.com/quicklink-wordpress/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201585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Tips</a:t>
            </a:r>
            <a:r>
              <a:rPr lang="es-ES" dirty="0"/>
              <a:t> para un buen WPO</a:t>
            </a:r>
          </a:p>
        </p:txBody>
      </p:sp>
    </p:spTree>
    <p:extLst>
      <p:ext uri="{BB962C8B-B14F-4D97-AF65-F5344CB8AC3E}">
        <p14:creationId xmlns:p14="http://schemas.microsoft.com/office/powerpoint/2010/main" val="260499957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Tips</a:t>
            </a:r>
            <a:r>
              <a:rPr lang="es-ES" dirty="0"/>
              <a:t> para un buen WPO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916570"/>
          </a:xfrm>
        </p:spPr>
        <p:txBody>
          <a:bodyPr>
            <a:normAutofit/>
          </a:bodyPr>
          <a:lstStyle/>
          <a:p>
            <a:r>
              <a:rPr lang="es-ES" dirty="0"/>
              <a:t>Control del TTFB (tiempo de servicio del primer byte)</a:t>
            </a:r>
          </a:p>
          <a:p>
            <a:r>
              <a:rPr lang="es-ES" dirty="0"/>
              <a:t>Testea las velocidades de toda la web: home, interior, listados, productos,…</a:t>
            </a:r>
          </a:p>
          <a:p>
            <a:r>
              <a:rPr lang="es-ES" dirty="0"/>
              <a:t>Cachea el contenido, todo irá mucho más rápido y los recursos del servidor disminuirán</a:t>
            </a:r>
          </a:p>
          <a:p>
            <a:r>
              <a:rPr lang="es-ES" dirty="0"/>
              <a:t>Habilita la opción </a:t>
            </a:r>
            <a:r>
              <a:rPr lang="es-ES" dirty="0" err="1"/>
              <a:t>keep-alive</a:t>
            </a:r>
            <a:r>
              <a:rPr lang="es-ES" dirty="0"/>
              <a:t> en Apache para permitir mas conexiones por segundo</a:t>
            </a:r>
          </a:p>
          <a:p>
            <a:r>
              <a:rPr lang="es-ES" dirty="0"/>
              <a:t>Habilita el </a:t>
            </a:r>
            <a:r>
              <a:rPr lang="es-ES" dirty="0" err="1"/>
              <a:t>GZip</a:t>
            </a:r>
            <a:r>
              <a:rPr lang="es-ES" dirty="0"/>
              <a:t> (con esto se mejora entre un 30% y un 70%)</a:t>
            </a:r>
          </a:p>
        </p:txBody>
      </p:sp>
    </p:spTree>
    <p:extLst>
      <p:ext uri="{BB962C8B-B14F-4D97-AF65-F5344CB8AC3E}">
        <p14:creationId xmlns:p14="http://schemas.microsoft.com/office/powerpoint/2010/main" val="174658061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Tips</a:t>
            </a:r>
            <a:r>
              <a:rPr lang="es-ES" dirty="0"/>
              <a:t> para un buen WPO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916570"/>
          </a:xfrm>
        </p:spPr>
        <p:txBody>
          <a:bodyPr>
            <a:normAutofit/>
          </a:bodyPr>
          <a:lstStyle/>
          <a:p>
            <a:r>
              <a:rPr lang="es-ES" dirty="0"/>
              <a:t>Optimiza las imágenes antes de subirlas a la web (Herramientas de optimización </a:t>
            </a:r>
            <a:r>
              <a:rPr lang="es-ES" dirty="0">
                <a:hlinkClick r:id="rId2"/>
              </a:rPr>
              <a:t>smush.it</a:t>
            </a:r>
            <a:r>
              <a:rPr lang="es-ES" dirty="0"/>
              <a:t> o el Online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Optimizer</a:t>
            </a:r>
            <a:r>
              <a:rPr lang="es-ES" dirty="0"/>
              <a:t>)</a:t>
            </a:r>
          </a:p>
          <a:p>
            <a:r>
              <a:rPr lang="es-ES" dirty="0"/>
              <a:t>Google no lee los datos EXIF, así que bórralos antes de subir las fotos.</a:t>
            </a:r>
          </a:p>
          <a:p>
            <a:r>
              <a:rPr lang="es-ES" dirty="0"/>
              <a:t>Combina ficheros (</a:t>
            </a:r>
            <a:r>
              <a:rPr lang="es-ES" dirty="0" err="1"/>
              <a:t>css</a:t>
            </a:r>
            <a:r>
              <a:rPr lang="es-ES" dirty="0"/>
              <a:t> </a:t>
            </a:r>
            <a:r>
              <a:rPr lang="es-ES" dirty="0" err="1"/>
              <a:t>Sprites</a:t>
            </a:r>
            <a:r>
              <a:rPr lang="es-ES" dirty="0"/>
              <a:t> </a:t>
            </a:r>
            <a:r>
              <a:rPr lang="es-ES" dirty="0">
                <a:hlinkClick r:id="rId3"/>
              </a:rPr>
              <a:t>http://es.spritegen.website-performance.org/</a:t>
            </a:r>
            <a:r>
              <a:rPr lang="es-ES" dirty="0"/>
              <a:t>, javas,…) y habilita la caché para determinadas secciones de la web (logotipos, fotografías,…)</a:t>
            </a:r>
          </a:p>
          <a:p>
            <a:r>
              <a:rPr lang="es-ES" dirty="0"/>
              <a:t>El </a:t>
            </a:r>
            <a:r>
              <a:rPr lang="es-ES" dirty="0" err="1"/>
              <a:t>javascript</a:t>
            </a:r>
            <a:r>
              <a:rPr lang="es-ES" dirty="0"/>
              <a:t> que puedas, cárgalo al final</a:t>
            </a:r>
          </a:p>
          <a:p>
            <a:r>
              <a:rPr lang="es-ES" dirty="0"/>
              <a:t>Minimiza los CSS (quitar los saltos de línea, unifica los ficheros)</a:t>
            </a:r>
          </a:p>
          <a:p>
            <a:r>
              <a:rPr lang="es-ES" dirty="0"/>
              <a:t>Eliminar los errores 404</a:t>
            </a:r>
          </a:p>
          <a:p>
            <a:r>
              <a:rPr lang="es-ES" dirty="0"/>
              <a:t>Colocar el CSS al inicio</a:t>
            </a:r>
          </a:p>
        </p:txBody>
      </p:sp>
    </p:spTree>
    <p:extLst>
      <p:ext uri="{BB962C8B-B14F-4D97-AF65-F5344CB8AC3E}">
        <p14:creationId xmlns:p14="http://schemas.microsoft.com/office/powerpoint/2010/main" val="353860885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Tips</a:t>
            </a:r>
            <a:r>
              <a:rPr lang="es-ES" dirty="0"/>
              <a:t> para un buen WPO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916570"/>
          </a:xfrm>
        </p:spPr>
        <p:txBody>
          <a:bodyPr>
            <a:normAutofit/>
          </a:bodyPr>
          <a:lstStyle/>
          <a:p>
            <a:r>
              <a:rPr lang="es-ES" dirty="0"/>
              <a:t>Los </a:t>
            </a:r>
            <a:r>
              <a:rPr lang="es-ES" dirty="0" err="1"/>
              <a:t>CDNs</a:t>
            </a:r>
            <a:r>
              <a:rPr lang="es-ES" dirty="0"/>
              <a:t> son “nuestros amigos”, si paralelizas la carga y repartes la información puedes agilizar la velocidad de la web</a:t>
            </a:r>
          </a:p>
          <a:p>
            <a:r>
              <a:rPr lang="es-ES" dirty="0"/>
              <a:t>Curiosidades sobre WPO</a:t>
            </a:r>
          </a:p>
          <a:p>
            <a:r>
              <a:rPr lang="es-ES" dirty="0"/>
              <a:t>En </a:t>
            </a:r>
            <a:r>
              <a:rPr lang="es-ES" dirty="0" err="1"/>
              <a:t>Adwords</a:t>
            </a:r>
            <a:r>
              <a:rPr lang="es-ES" dirty="0"/>
              <a:t>, el </a:t>
            </a:r>
            <a:r>
              <a:rPr lang="es-ES" dirty="0" err="1"/>
              <a:t>quality</a:t>
            </a:r>
            <a:r>
              <a:rPr lang="es-ES" dirty="0"/>
              <a:t> score se ve penalizado porque la web tarda en cargar, es decir, pagarás mas si tienes una web lenta en carga.</a:t>
            </a:r>
          </a:p>
          <a:p>
            <a:r>
              <a:rPr lang="es-ES" dirty="0"/>
              <a:t>Un tercio de internet, es decir, una de cada tres paginas en internet devuelve un error 40X o 5XX (errores de servidor)</a:t>
            </a:r>
          </a:p>
        </p:txBody>
      </p:sp>
    </p:spTree>
    <p:extLst>
      <p:ext uri="{BB962C8B-B14F-4D97-AF65-F5344CB8AC3E}">
        <p14:creationId xmlns:p14="http://schemas.microsoft.com/office/powerpoint/2010/main" val="224774653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Para descargar esta presentación…</a:t>
            </a:r>
          </a:p>
        </p:txBody>
      </p:sp>
    </p:spTree>
    <p:extLst>
      <p:ext uri="{BB962C8B-B14F-4D97-AF65-F5344CB8AC3E}">
        <p14:creationId xmlns:p14="http://schemas.microsoft.com/office/powerpoint/2010/main" val="408045905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Descarga de presentación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280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Para la descarga del PowerPoint, introduce esta URL dentro del navegador y descárgala.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https://</a:t>
            </a:r>
            <a:r>
              <a:rPr lang="es-ES" dirty="0" err="1"/>
              <a:t>weloveseo.es</a:t>
            </a:r>
            <a:r>
              <a:rPr lang="es-ES" dirty="0"/>
              <a:t>/ciclo-seo-zac-presentacion-7/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¡YA LA PUEDES DESCARGAR!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705240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244074526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E0190A-AE98-4701-8771-39BA06A3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¡GRACIAS A TODOS POR VENIR! :-)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1F8A7-5168-4B99-A213-EA6D246BB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322579" cy="38117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3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FBD55E-41FD-47AF-A9C1-E8AF716A0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6" y="1023437"/>
            <a:ext cx="4828707" cy="482870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9580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Amazon calcula que 1 disminución de carga de 1 segundo, le costaría 1,6 billones de dólares al año</a:t>
            </a:r>
          </a:p>
        </p:txBody>
      </p:sp>
    </p:spTree>
    <p:extLst>
      <p:ext uri="{BB962C8B-B14F-4D97-AF65-F5344CB8AC3E}">
        <p14:creationId xmlns:p14="http://schemas.microsoft.com/office/powerpoint/2010/main" val="159311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1101" y="2815350"/>
            <a:ext cx="8825658" cy="2677648"/>
          </a:xfrm>
        </p:spPr>
        <p:txBody>
          <a:bodyPr/>
          <a:lstStyle/>
          <a:p>
            <a:r>
              <a:rPr lang="es-ES" dirty="0"/>
              <a:t>Google ha calculado que aumentar 4 decimas de segundo podría perder 8 millones de búsquedas diarias</a:t>
            </a:r>
          </a:p>
        </p:txBody>
      </p:sp>
    </p:spTree>
    <p:extLst>
      <p:ext uri="{BB962C8B-B14F-4D97-AF65-F5344CB8AC3E}">
        <p14:creationId xmlns:p14="http://schemas.microsoft.com/office/powerpoint/2010/main" val="3564761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429000"/>
            <a:ext cx="8825658" cy="2677648"/>
          </a:xfrm>
        </p:spPr>
        <p:txBody>
          <a:bodyPr/>
          <a:lstStyle/>
          <a:p>
            <a:r>
              <a:rPr lang="es-ES" dirty="0"/>
              <a:t>“</a:t>
            </a:r>
            <a:r>
              <a:rPr lang="es-ES" i="1" dirty="0"/>
              <a:t>Es como si tu pareja te pregunta que si la quieres y tardas más de 5 segundos en contestar… esa noche no vas a convertir</a:t>
            </a:r>
            <a:r>
              <a:rPr lang="es-E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9093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1101" y="2815350"/>
            <a:ext cx="8825658" cy="2677648"/>
          </a:xfrm>
        </p:spPr>
        <p:txBody>
          <a:bodyPr/>
          <a:lstStyle/>
          <a:p>
            <a:r>
              <a:rPr lang="es-ES" dirty="0"/>
              <a:t>La clave de todo es el Time To </a:t>
            </a:r>
            <a:r>
              <a:rPr lang="es-ES" dirty="0" err="1"/>
              <a:t>First</a:t>
            </a:r>
            <a:r>
              <a:rPr lang="es-ES" dirty="0"/>
              <a:t> Byte (TTFB)</a:t>
            </a:r>
          </a:p>
        </p:txBody>
      </p:sp>
    </p:spTree>
    <p:extLst>
      <p:ext uri="{BB962C8B-B14F-4D97-AF65-F5344CB8AC3E}">
        <p14:creationId xmlns:p14="http://schemas.microsoft.com/office/powerpoint/2010/main" val="2795141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TTFB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60" y="3908796"/>
            <a:ext cx="4713108" cy="1006624"/>
          </a:xfrm>
        </p:spPr>
        <p:txBody>
          <a:bodyPr>
            <a:normAutofit/>
          </a:bodyPr>
          <a:lstStyle/>
          <a:p>
            <a:r>
              <a:rPr lang="es-ES" dirty="0"/>
              <a:t>Time to </a:t>
            </a:r>
            <a:r>
              <a:rPr lang="es-ES" dirty="0" err="1"/>
              <a:t>First</a:t>
            </a:r>
            <a:r>
              <a:rPr lang="es-ES" dirty="0"/>
              <a:t> Byte -&gt; Es para definirlo de manera sencilla, el tiempo que se tarda en empezar a “pintar” la web</a:t>
            </a:r>
          </a:p>
        </p:txBody>
      </p:sp>
      <p:pic>
        <p:nvPicPr>
          <p:cNvPr id="5" name="Imagen 4" descr="Imagen que contiene monitor, electrónica, pantalla&#10;&#10;Descripción generada automáticamente">
            <a:extLst>
              <a:ext uri="{FF2B5EF4-FFF2-40B4-BE49-F238E27FC236}">
                <a16:creationId xmlns:a16="http://schemas.microsoft.com/office/drawing/2014/main" id="{8B5A9B8D-808A-0540-9E2E-DECE36AA5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609" y="2804713"/>
            <a:ext cx="4286388" cy="321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48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¿Cómo sé si mi web es lenta?</a:t>
            </a:r>
          </a:p>
        </p:txBody>
      </p:sp>
    </p:spTree>
    <p:extLst>
      <p:ext uri="{BB962C8B-B14F-4D97-AF65-F5344CB8AC3E}">
        <p14:creationId xmlns:p14="http://schemas.microsoft.com/office/powerpoint/2010/main" val="527344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Disponemos de herramientas online que validan nuestro sitio web</a:t>
            </a:r>
          </a:p>
        </p:txBody>
      </p:sp>
    </p:spTree>
    <p:extLst>
      <p:ext uri="{BB962C8B-B14F-4D97-AF65-F5344CB8AC3E}">
        <p14:creationId xmlns:p14="http://schemas.microsoft.com/office/powerpoint/2010/main" val="195949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Empezaré con esta reflexión</a:t>
            </a:r>
          </a:p>
        </p:txBody>
      </p:sp>
    </p:spTree>
    <p:extLst>
      <p:ext uri="{BB962C8B-B14F-4D97-AF65-F5344CB8AC3E}">
        <p14:creationId xmlns:p14="http://schemas.microsoft.com/office/powerpoint/2010/main" val="474611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Google </a:t>
            </a:r>
            <a:r>
              <a:rPr lang="es-ES" dirty="0" err="1"/>
              <a:t>PageSpeed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0726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Page </a:t>
            </a:r>
            <a:r>
              <a:rPr lang="es-ES" dirty="0" err="1"/>
              <a:t>Speed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WEB PAGE SPEED</a:t>
            </a:r>
          </a:p>
          <a:p>
            <a:pPr lvl="1"/>
            <a:r>
              <a:rPr lang="es-ES" dirty="0">
                <a:hlinkClick r:id="rId2"/>
              </a:rPr>
              <a:t>https://developers.google.com/speed/pagespeed/insights/?hl=es</a:t>
            </a:r>
            <a:endParaRPr lang="es-ES" dirty="0"/>
          </a:p>
        </p:txBody>
      </p:sp>
      <p:pic>
        <p:nvPicPr>
          <p:cNvPr id="7" name="Imagen 6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B11D088A-F7B6-0540-9510-17E6D942B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950" y="3676811"/>
            <a:ext cx="61341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895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Page </a:t>
            </a:r>
            <a:r>
              <a:rPr lang="es-ES" dirty="0" err="1"/>
              <a:t>Speed</a:t>
            </a:r>
            <a:endParaRPr lang="es-ES" dirty="0"/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85F9BF15-FFFD-CF4D-830C-F14744E54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310" y="2896565"/>
            <a:ext cx="61087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9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Page </a:t>
            </a:r>
            <a:r>
              <a:rPr lang="es-ES" dirty="0" err="1"/>
              <a:t>Speed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121439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LIGHTHOUSE</a:t>
            </a:r>
          </a:p>
          <a:p>
            <a:pPr lvl="1"/>
            <a:r>
              <a:rPr lang="es-E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Lighthouse</a:t>
            </a:r>
            <a:r>
              <a:rPr lang="es-ES" dirty="0"/>
              <a:t> es una herramienta automatizada de código abierto diseñada para mejorar la calidad de tus apps web.</a:t>
            </a:r>
          </a:p>
          <a:p>
            <a:pPr lvl="1"/>
            <a:r>
              <a:rPr lang="es-ES" dirty="0"/>
              <a:t>Pones la URL que quieres auditar, </a:t>
            </a:r>
            <a:r>
              <a:rPr lang="es-ES" dirty="0" err="1"/>
              <a:t>Lighthouse</a:t>
            </a:r>
            <a:r>
              <a:rPr lang="es-ES" dirty="0"/>
              <a:t> ejecuta una serie de pruebas contra la página, y luego genera un informe sobre el rendimiento de la página. </a:t>
            </a:r>
          </a:p>
          <a:p>
            <a:pPr lvl="1"/>
            <a:r>
              <a:rPr lang="es-ES" dirty="0"/>
              <a:t>A partir de aquí, puedes usar las pruebas desaprobadas como indicadores de lo que puedes hacer para mejorar tu app.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LÉELO</a:t>
            </a:r>
          </a:p>
          <a:p>
            <a:pPr lvl="1"/>
            <a:r>
              <a:rPr lang="es-ES" dirty="0"/>
              <a:t>https://</a:t>
            </a:r>
            <a:r>
              <a:rPr lang="es-ES" dirty="0" err="1"/>
              <a:t>www.searchenginejournal.com</a:t>
            </a:r>
            <a:r>
              <a:rPr lang="es-ES" dirty="0"/>
              <a:t>/a-</a:t>
            </a:r>
            <a:r>
              <a:rPr lang="es-ES" dirty="0" err="1"/>
              <a:t>technical</a:t>
            </a:r>
            <a:r>
              <a:rPr lang="es-ES" dirty="0"/>
              <a:t>-seo-</a:t>
            </a:r>
            <a:r>
              <a:rPr lang="es-ES" dirty="0" err="1"/>
              <a:t>guide</a:t>
            </a:r>
            <a:r>
              <a:rPr lang="es-ES" dirty="0"/>
              <a:t>-to-</a:t>
            </a:r>
            <a:r>
              <a:rPr lang="es-ES" dirty="0" err="1"/>
              <a:t>lighthouse</a:t>
            </a:r>
            <a:r>
              <a:rPr lang="es-ES" dirty="0"/>
              <a:t>-performance-</a:t>
            </a:r>
            <a:r>
              <a:rPr lang="es-ES" dirty="0" err="1"/>
              <a:t>metrics</a:t>
            </a:r>
            <a:r>
              <a:rPr lang="es-ES" dirty="0"/>
              <a:t>/292703/?</a:t>
            </a:r>
            <a:r>
              <a:rPr lang="es-ES" dirty="0" err="1"/>
              <a:t>utm_source</a:t>
            </a:r>
            <a:r>
              <a:rPr lang="es-ES" dirty="0"/>
              <a:t>=</a:t>
            </a:r>
            <a:r>
              <a:rPr lang="es-ES" dirty="0" err="1"/>
              <a:t>email&amp;utm_medium</a:t>
            </a:r>
            <a:r>
              <a:rPr lang="es-ES" dirty="0"/>
              <a:t>=</a:t>
            </a:r>
            <a:r>
              <a:rPr lang="es-ES" dirty="0" err="1"/>
              <a:t>daily-newsletter&amp;utm_campaign</a:t>
            </a:r>
            <a:r>
              <a:rPr lang="es-ES" dirty="0"/>
              <a:t>=</a:t>
            </a:r>
            <a:r>
              <a:rPr lang="es-ES" dirty="0" err="1"/>
              <a:t>daily-newsletter#close</a:t>
            </a:r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051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Page </a:t>
            </a:r>
            <a:r>
              <a:rPr lang="es-ES" dirty="0" err="1"/>
              <a:t>Speed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2273301"/>
          </a:xfrm>
        </p:spPr>
        <p:txBody>
          <a:bodyPr>
            <a:normAutofit/>
          </a:bodyPr>
          <a:lstStyle/>
          <a:p>
            <a:r>
              <a:rPr lang="es-ES" dirty="0"/>
              <a:t>ACERCA DE PAGESPEED</a:t>
            </a:r>
          </a:p>
          <a:p>
            <a:pPr lvl="1"/>
            <a:r>
              <a:rPr lang="es-ES" dirty="0">
                <a:hlinkClick r:id="rId2"/>
              </a:rPr>
              <a:t>https://developers.google.com/speed/docs/insights/v5/about</a:t>
            </a:r>
            <a:r>
              <a:rPr lang="es-ES" dirty="0"/>
              <a:t> </a:t>
            </a:r>
          </a:p>
          <a:p>
            <a:endParaRPr lang="es-ES" dirty="0"/>
          </a:p>
          <a:p>
            <a:r>
              <a:rPr lang="es-ES" dirty="0"/>
              <a:t>COMO SACAR UN 100/100 EN PAGESPEED</a:t>
            </a:r>
          </a:p>
          <a:p>
            <a:pPr lvl="1"/>
            <a:r>
              <a:rPr lang="es-ES" dirty="0">
                <a:hlinkClick r:id="rId3"/>
              </a:rPr>
              <a:t>https://kinsta.com/es/blog/google-pagespeed-insights/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0003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GT </a:t>
            </a:r>
            <a:r>
              <a:rPr lang="es-ES" dirty="0" err="1"/>
              <a:t>Metrix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47540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GT </a:t>
            </a:r>
            <a:r>
              <a:rPr lang="es-ES" dirty="0" err="1"/>
              <a:t>Metrix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WEB GT METRIX</a:t>
            </a:r>
          </a:p>
          <a:p>
            <a:pPr lvl="1"/>
            <a:r>
              <a:rPr lang="es-ES" dirty="0">
                <a:hlinkClick r:id="rId2"/>
              </a:rPr>
              <a:t>https://gtmetrix.com/</a:t>
            </a:r>
            <a:endParaRPr lang="es-ES" dirty="0"/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5A991331-58C4-2C46-B4F1-8717A594B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950" y="3701786"/>
            <a:ext cx="68961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705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GT </a:t>
            </a:r>
            <a:r>
              <a:rPr lang="es-ES" dirty="0" err="1"/>
              <a:t>Metrix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PARA INTERPRETAR LOS WATERFALLS</a:t>
            </a:r>
          </a:p>
          <a:p>
            <a:pPr lvl="1"/>
            <a:r>
              <a:rPr lang="es-ES" dirty="0">
                <a:hlinkClick r:id="rId2"/>
              </a:rPr>
              <a:t>https://gtmetrix.com/blog/how-to-read-a-waterfall-chart-for-beginners/</a:t>
            </a:r>
            <a:endParaRPr lang="es-ES" dirty="0"/>
          </a:p>
          <a:p>
            <a:pPr lvl="1"/>
            <a:r>
              <a:rPr lang="es-ES" dirty="0">
                <a:hlinkClick r:id="rId3"/>
              </a:rPr>
              <a:t>https://gtmetrix.com/blog/tag/waterfall-chart/</a:t>
            </a:r>
            <a:r>
              <a:rPr lang="es-ES" dirty="0"/>
              <a:t> 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PARA OPTIMIZAR WORDPRESS</a:t>
            </a:r>
          </a:p>
          <a:p>
            <a:pPr lvl="1"/>
            <a:r>
              <a:rPr lang="es-ES" dirty="0">
                <a:hlinkClick r:id="rId4"/>
              </a:rPr>
              <a:t>https://gtmetrix.com/wordpress-optimization-guide.html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2956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Pingdom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83182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Pingdom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2315741"/>
          </a:xfrm>
        </p:spPr>
        <p:txBody>
          <a:bodyPr/>
          <a:lstStyle/>
          <a:p>
            <a:r>
              <a:rPr lang="es-ES" dirty="0"/>
              <a:t>WEB PINGDOM</a:t>
            </a:r>
          </a:p>
          <a:p>
            <a:pPr lvl="1"/>
            <a:r>
              <a:rPr lang="es-ES" dirty="0">
                <a:hlinkClick r:id="rId2"/>
              </a:rPr>
              <a:t>https://www.pingdom.com/</a:t>
            </a:r>
            <a:endParaRPr lang="es-ES" dirty="0"/>
          </a:p>
          <a:p>
            <a:pPr lvl="1"/>
            <a:endParaRPr lang="es-ES" dirty="0"/>
          </a:p>
          <a:p>
            <a:r>
              <a:rPr lang="es-ES" dirty="0"/>
              <a:t>TUTORIAL PINGDOM</a:t>
            </a:r>
          </a:p>
          <a:p>
            <a:pPr lvl="1"/>
            <a:r>
              <a:rPr lang="es-ES" dirty="0">
                <a:hlinkClick r:id="rId3"/>
              </a:rPr>
              <a:t>https://www.pingdom.com/tutorials/?_ga=2.23224698.1921103758.1551889542-1661414939.1551714907</a:t>
            </a:r>
            <a:r>
              <a:rPr lang="es-ES" dirty="0"/>
              <a:t> </a:t>
            </a:r>
          </a:p>
          <a:p>
            <a:pPr marL="0" indent="0">
              <a:buNone/>
            </a:pPr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6218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i="1" dirty="0"/>
              <a:t>“La velocidad no es solo una característica, es </a:t>
            </a:r>
            <a:r>
              <a:rPr lang="es-ES" b="1" i="1" dirty="0"/>
              <a:t>LA</a:t>
            </a:r>
            <a:r>
              <a:rPr lang="es-ES" i="1" dirty="0"/>
              <a:t> característica”</a:t>
            </a:r>
            <a:br>
              <a:rPr lang="es-ES" dirty="0"/>
            </a:br>
            <a:r>
              <a:rPr lang="es-ES" sz="2800" i="1" dirty="0" err="1"/>
              <a:t>Urs</a:t>
            </a:r>
            <a:r>
              <a:rPr lang="es-ES" sz="2800" i="1" dirty="0"/>
              <a:t> </a:t>
            </a:r>
            <a:r>
              <a:rPr lang="es-ES" sz="2800" i="1" dirty="0" err="1"/>
              <a:t>Hozle</a:t>
            </a:r>
            <a:r>
              <a:rPr lang="es-ES" sz="2800" i="1" dirty="0"/>
              <a:t>, ingeniero de Google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51592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Pingdom</a:t>
            </a:r>
            <a:endParaRPr lang="es-ES" dirty="0"/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DA8AA19A-4535-224A-B58C-1C81F9BEF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047" y="2398450"/>
            <a:ext cx="5093906" cy="424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98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Web Page Test</a:t>
            </a:r>
          </a:p>
        </p:txBody>
      </p:sp>
    </p:spTree>
    <p:extLst>
      <p:ext uri="{BB962C8B-B14F-4D97-AF65-F5344CB8AC3E}">
        <p14:creationId xmlns:p14="http://schemas.microsoft.com/office/powerpoint/2010/main" val="258970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Web Page Test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WEB PAGE TEST</a:t>
            </a:r>
          </a:p>
          <a:p>
            <a:pPr lvl="1"/>
            <a:r>
              <a:rPr lang="es-ES" dirty="0">
                <a:hlinkClick r:id="rId2"/>
              </a:rPr>
              <a:t>https://www.webpagetest.org/</a:t>
            </a:r>
            <a:r>
              <a:rPr lang="es-ES" dirty="0"/>
              <a:t> 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TUTORIAL WEB PAGE TEST</a:t>
            </a:r>
          </a:p>
          <a:p>
            <a:pPr lvl="1"/>
            <a:r>
              <a:rPr lang="es-ES" dirty="0">
                <a:hlinkClick r:id="rId3"/>
              </a:rPr>
              <a:t>https://sites.google.com/a/webpagetest.org/docs/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9945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Web Page Test</a:t>
            </a:r>
          </a:p>
        </p:txBody>
      </p:sp>
      <p:pic>
        <p:nvPicPr>
          <p:cNvPr id="7" name="Imagen 6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76060D39-8200-EE47-8717-8B8D2318A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750" y="2683932"/>
            <a:ext cx="65405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92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YahooYSlow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55495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YahooYSlow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WEB YAHOOYSLOW</a:t>
            </a:r>
          </a:p>
          <a:p>
            <a:pPr lvl="1"/>
            <a:r>
              <a:rPr lang="es-ES" dirty="0">
                <a:hlinkClick r:id="rId2"/>
              </a:rPr>
              <a:t>http://yslow.org/</a:t>
            </a:r>
            <a:r>
              <a:rPr lang="es-ES" dirty="0"/>
              <a:t> </a:t>
            </a:r>
          </a:p>
          <a:p>
            <a:pPr lvl="1"/>
            <a:endParaRPr lang="es-ES" dirty="0"/>
          </a:p>
          <a:p>
            <a:r>
              <a:rPr lang="es-ES" dirty="0"/>
              <a:t>WEB YAHOOYSLOW EN ESPAÑOL</a:t>
            </a:r>
          </a:p>
          <a:p>
            <a:pPr lvl="1"/>
            <a:r>
              <a:rPr lang="es-ES" dirty="0">
                <a:hlinkClick r:id="rId2"/>
              </a:rPr>
              <a:t>http://yslow.es/</a:t>
            </a:r>
            <a:r>
              <a:rPr lang="es-ES" dirty="0"/>
              <a:t> </a:t>
            </a:r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34700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Test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Site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18715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Test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Site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WEB TEST MY SITE</a:t>
            </a:r>
          </a:p>
          <a:p>
            <a:pPr lvl="1"/>
            <a:r>
              <a:rPr lang="es-ES" dirty="0">
                <a:hlinkClick r:id="rId2"/>
              </a:rPr>
              <a:t>https://www.thinkwithgoogle.com/intl/en-gb/feature/testmysite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DAF8096-FC9B-4745-BA9C-BCA48B496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700" y="3637344"/>
            <a:ext cx="73406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301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¿Cómo mejorar la velocidad de una web?</a:t>
            </a:r>
          </a:p>
        </p:txBody>
      </p:sp>
    </p:spTree>
    <p:extLst>
      <p:ext uri="{BB962C8B-B14F-4D97-AF65-F5344CB8AC3E}">
        <p14:creationId xmlns:p14="http://schemas.microsoft.com/office/powerpoint/2010/main" val="2844715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Hay que incidir sobre varios puntos</a:t>
            </a:r>
          </a:p>
        </p:txBody>
      </p:sp>
    </p:spTree>
    <p:extLst>
      <p:ext uri="{BB962C8B-B14F-4D97-AF65-F5344CB8AC3E}">
        <p14:creationId xmlns:p14="http://schemas.microsoft.com/office/powerpoint/2010/main" val="2185391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¿Qué es WPO?</a:t>
            </a:r>
          </a:p>
        </p:txBody>
      </p:sp>
    </p:spTree>
    <p:extLst>
      <p:ext uri="{BB962C8B-B14F-4D97-AF65-F5344CB8AC3E}">
        <p14:creationId xmlns:p14="http://schemas.microsoft.com/office/powerpoint/2010/main" val="13957943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Servidor</a:t>
            </a:r>
          </a:p>
        </p:txBody>
      </p:sp>
    </p:spTree>
    <p:extLst>
      <p:ext uri="{BB962C8B-B14F-4D97-AF65-F5344CB8AC3E}">
        <p14:creationId xmlns:p14="http://schemas.microsoft.com/office/powerpoint/2010/main" val="28460479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Servidores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4017219"/>
          </a:xfrm>
        </p:spPr>
        <p:txBody>
          <a:bodyPr/>
          <a:lstStyle/>
          <a:p>
            <a:r>
              <a:rPr lang="es-ES" dirty="0"/>
              <a:t>SERVIDOR</a:t>
            </a:r>
          </a:p>
          <a:p>
            <a:pPr lvl="1"/>
            <a:r>
              <a:rPr lang="es-ES" dirty="0"/>
              <a:t>Es un “ordenador” y la velocidad de nuestro sitio web / comercio electrónico depende de la potencia que tenga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PROVEEDORES</a:t>
            </a:r>
          </a:p>
          <a:p>
            <a:pPr lvl="1"/>
            <a:r>
              <a:rPr lang="es-ES" dirty="0" err="1"/>
              <a:t>Raiola</a:t>
            </a:r>
            <a:endParaRPr lang="es-ES" dirty="0"/>
          </a:p>
          <a:p>
            <a:pPr lvl="1"/>
            <a:r>
              <a:rPr lang="es-ES" dirty="0" err="1"/>
              <a:t>Webempresa</a:t>
            </a:r>
            <a:endParaRPr lang="es-ES" dirty="0"/>
          </a:p>
          <a:p>
            <a:pPr lvl="1"/>
            <a:r>
              <a:rPr lang="es-ES" dirty="0" err="1"/>
              <a:t>Siteground</a:t>
            </a:r>
            <a:endParaRPr lang="es-ES" dirty="0"/>
          </a:p>
          <a:p>
            <a:pPr lvl="1"/>
            <a:r>
              <a:rPr lang="es-ES" dirty="0" err="1"/>
              <a:t>Cubenode</a:t>
            </a:r>
            <a:endParaRPr lang="es-ES" dirty="0"/>
          </a:p>
          <a:p>
            <a:pPr lvl="1"/>
            <a:r>
              <a:rPr lang="es-ES" dirty="0" err="1"/>
              <a:t>Sered</a:t>
            </a:r>
            <a:endParaRPr lang="es-ES" dirty="0"/>
          </a:p>
          <a:p>
            <a:pPr lvl="1"/>
            <a:r>
              <a:rPr lang="es-ES" dirty="0"/>
              <a:t>Etc...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044845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Servidores – </a:t>
            </a:r>
            <a:r>
              <a:rPr lang="es-ES" dirty="0" err="1"/>
              <a:t>Webempresa</a:t>
            </a:r>
            <a:endParaRPr lang="es-E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79BCB669-3DEA-9E45-B1AD-DDA0C8C7E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607" y="2420456"/>
            <a:ext cx="5434234" cy="401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4918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Servidores – </a:t>
            </a:r>
            <a:r>
              <a:rPr lang="es-ES" dirty="0" err="1"/>
              <a:t>Raiola</a:t>
            </a:r>
            <a:endParaRPr lang="es-ES" dirty="0"/>
          </a:p>
        </p:txBody>
      </p:sp>
      <p:pic>
        <p:nvPicPr>
          <p:cNvPr id="7" name="Imagen 6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372DCA55-980D-1246-8DBE-7C158D60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780" y="2618048"/>
            <a:ext cx="75692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282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Servidores - </a:t>
            </a:r>
            <a:r>
              <a:rPr lang="es-ES" dirty="0" err="1"/>
              <a:t>SiteGround</a:t>
            </a:r>
            <a:endParaRPr lang="es-ES" dirty="0"/>
          </a:p>
        </p:txBody>
      </p:sp>
      <p:pic>
        <p:nvPicPr>
          <p:cNvPr id="7" name="Imagen 6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45C6587F-5DBB-6A43-A981-0342EC519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067" y="2499971"/>
            <a:ext cx="78613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70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http - https - http/2</a:t>
            </a:r>
          </a:p>
        </p:txBody>
      </p:sp>
    </p:spTree>
    <p:extLst>
      <p:ext uri="{BB962C8B-B14F-4D97-AF65-F5344CB8AC3E}">
        <p14:creationId xmlns:p14="http://schemas.microsoft.com/office/powerpoint/2010/main" val="18976972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http – https – http/2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716277"/>
          </a:xfrm>
        </p:spPr>
        <p:txBody>
          <a:bodyPr/>
          <a:lstStyle/>
          <a:p>
            <a:r>
              <a:rPr lang="es-ES" dirty="0"/>
              <a:t>HTTP</a:t>
            </a:r>
          </a:p>
          <a:p>
            <a:pPr lvl="1"/>
            <a:r>
              <a:rPr lang="es-ES" dirty="0"/>
              <a:t>Protocolo de transferencia -&gt; Peticiones al servidor (más rápido que https)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HTTPS</a:t>
            </a:r>
          </a:p>
          <a:p>
            <a:pPr lvl="1"/>
            <a:r>
              <a:rPr lang="es-ES" dirty="0"/>
              <a:t>Protocolo de transferencia segura basado en http -&gt; Peticiones al servidor (más lento que http)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HTTP/2</a:t>
            </a:r>
          </a:p>
          <a:p>
            <a:pPr lvl="1"/>
            <a:r>
              <a:rPr lang="es-ES" dirty="0"/>
              <a:t>Protocolo de transferencia segura que permite más peticiones al servidor en paralelo -&gt; es necesario https (más rápido que http y https)</a:t>
            </a:r>
          </a:p>
        </p:txBody>
      </p:sp>
    </p:spTree>
    <p:extLst>
      <p:ext uri="{BB962C8B-B14F-4D97-AF65-F5344CB8AC3E}">
        <p14:creationId xmlns:p14="http://schemas.microsoft.com/office/powerpoint/2010/main" val="3741216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Versión PHP</a:t>
            </a:r>
          </a:p>
        </p:txBody>
      </p:sp>
    </p:spTree>
    <p:extLst>
      <p:ext uri="{BB962C8B-B14F-4D97-AF65-F5344CB8AC3E}">
        <p14:creationId xmlns:p14="http://schemas.microsoft.com/office/powerpoint/2010/main" val="2959570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Versión PHP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PHP</a:t>
            </a:r>
          </a:p>
          <a:p>
            <a:pPr lvl="1"/>
            <a:r>
              <a:rPr lang="es-ES" dirty="0"/>
              <a:t>Las últimas versiones de PHP de nuestros servidores, hacen que mejore el rendimiento en el procesado de la información</a:t>
            </a:r>
          </a:p>
          <a:p>
            <a:pPr lvl="1"/>
            <a:r>
              <a:rPr lang="es-ES" dirty="0"/>
              <a:t>Última versión es la 7.X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OJO CON LAS VERSIONES DE PHP</a:t>
            </a:r>
          </a:p>
          <a:p>
            <a:pPr lvl="1"/>
            <a:r>
              <a:rPr lang="es-ES" dirty="0"/>
              <a:t>Si estás utilizando una versión 5.X ¡ojito con las compatibilidades!</a:t>
            </a:r>
          </a:p>
          <a:p>
            <a:pPr lvl="1"/>
            <a:r>
              <a:rPr lang="es-ES" dirty="0"/>
              <a:t>No se puede pasar a la última versión sin comprobaciones.</a:t>
            </a:r>
          </a:p>
          <a:p>
            <a:pPr lvl="1"/>
            <a:r>
              <a:rPr lang="es-ES" dirty="0"/>
              <a:t>Consulta con el servicio técnico de tu servidor.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04497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Theme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8154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831" y="2090176"/>
            <a:ext cx="11288058" cy="2677648"/>
          </a:xfrm>
        </p:spPr>
        <p:txBody>
          <a:bodyPr/>
          <a:lstStyle/>
          <a:p>
            <a:r>
              <a:rPr lang="es-ES" dirty="0"/>
              <a:t>Web </a:t>
            </a:r>
            <a:r>
              <a:rPr lang="es-ES" dirty="0" err="1"/>
              <a:t>Perfomance</a:t>
            </a:r>
            <a:r>
              <a:rPr lang="es-ES" dirty="0"/>
              <a:t> </a:t>
            </a:r>
            <a:r>
              <a:rPr lang="es-ES" dirty="0" err="1"/>
              <a:t>Optimization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45166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Theme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2389841"/>
          </a:xfrm>
        </p:spPr>
        <p:txBody>
          <a:bodyPr/>
          <a:lstStyle/>
          <a:p>
            <a:r>
              <a:rPr lang="es-ES" dirty="0"/>
              <a:t>THEME</a:t>
            </a:r>
          </a:p>
          <a:p>
            <a:pPr lvl="1"/>
            <a:r>
              <a:rPr lang="es-ES" dirty="0"/>
              <a:t>El </a:t>
            </a:r>
            <a:r>
              <a:rPr lang="es-ES" dirty="0" err="1"/>
              <a:t>theme</a:t>
            </a:r>
            <a:r>
              <a:rPr lang="es-ES" dirty="0"/>
              <a:t> en función de las funcionalidades y la programación con la que esté realizado, influye en la velocidad.</a:t>
            </a:r>
          </a:p>
          <a:p>
            <a:pPr lvl="1"/>
            <a:r>
              <a:rPr lang="es-ES" dirty="0"/>
              <a:t>Solemos mirar la parte visual olvidándonos de la parte técnica</a:t>
            </a:r>
          </a:p>
          <a:p>
            <a:pPr lvl="1"/>
            <a:r>
              <a:rPr lang="es-ES" dirty="0"/>
              <a:t>La velocidad hoy por hoy es esencial</a:t>
            </a:r>
          </a:p>
          <a:p>
            <a:pPr lvl="1"/>
            <a:r>
              <a:rPr lang="es-ES" dirty="0"/>
              <a:t>Los </a:t>
            </a:r>
            <a:r>
              <a:rPr lang="es-ES" dirty="0" err="1"/>
              <a:t>themes</a:t>
            </a:r>
            <a:r>
              <a:rPr lang="es-ES" dirty="0"/>
              <a:t> (si trabajamos con ellos) deben ser ligeros</a:t>
            </a:r>
          </a:p>
        </p:txBody>
      </p:sp>
    </p:spTree>
    <p:extLst>
      <p:ext uri="{BB962C8B-B14F-4D97-AF65-F5344CB8AC3E}">
        <p14:creationId xmlns:p14="http://schemas.microsoft.com/office/powerpoint/2010/main" val="28988815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Theme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THEMES RÁPIDOS</a:t>
            </a:r>
          </a:p>
          <a:p>
            <a:pPr lvl="1"/>
            <a:r>
              <a:rPr lang="es-ES" dirty="0"/>
              <a:t>RESPONSIVE - http://</a:t>
            </a:r>
            <a:r>
              <a:rPr lang="es-ES" dirty="0" err="1"/>
              <a:t>wp-themes.com</a:t>
            </a:r>
            <a:r>
              <a:rPr lang="es-ES" dirty="0"/>
              <a:t>/</a:t>
            </a:r>
            <a:r>
              <a:rPr lang="es-ES" dirty="0" err="1"/>
              <a:t>responsive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GENERATE PRESS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generatepress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CASPER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casper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SYDNEY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sydney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QUILL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quill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PERFETTA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perfetta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ILLUSTRATR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illustratr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FASHIONISTAS - https://</a:t>
            </a:r>
            <a:r>
              <a:rPr lang="es-ES" dirty="0" err="1"/>
              <a:t>es.wordpress.org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fashionistas</a:t>
            </a:r>
            <a:r>
              <a:rPr lang="es-E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1443249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Theme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THEMES RÁPIDOS</a:t>
            </a:r>
          </a:p>
          <a:p>
            <a:pPr lvl="1"/>
            <a:r>
              <a:rPr lang="es-ES" dirty="0"/>
              <a:t>BASKERVILLE - </a:t>
            </a:r>
            <a:r>
              <a:rPr lang="es-ES" dirty="0">
                <a:hlinkClick r:id="rId2"/>
              </a:rPr>
              <a:t>https://wordpress.org/themes/baskerville/</a:t>
            </a:r>
            <a:endParaRPr lang="es-ES" dirty="0"/>
          </a:p>
          <a:p>
            <a:pPr lvl="1"/>
            <a:r>
              <a:rPr lang="es-ES" dirty="0"/>
              <a:t>GARFUNKEL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garfunkel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LINGONBERRY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lingonberry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VIRTUE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virtue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SYNTAX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syntax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SPARKLING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sparkling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STOREFRONT –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storefront</a:t>
            </a:r>
            <a:r>
              <a:rPr lang="es-ES" dirty="0"/>
              <a:t>/</a:t>
            </a:r>
          </a:p>
          <a:p>
            <a:pPr lvl="1"/>
            <a:r>
              <a:rPr lang="es-ES" dirty="0"/>
              <a:t>PURE &amp; SIMPLE - https://</a:t>
            </a:r>
            <a:r>
              <a:rPr lang="es-ES" dirty="0" err="1"/>
              <a:t>wordpress.org</a:t>
            </a:r>
            <a:r>
              <a:rPr lang="es-ES" dirty="0"/>
              <a:t>/</a:t>
            </a:r>
            <a:r>
              <a:rPr lang="es-ES" dirty="0" err="1"/>
              <a:t>themes</a:t>
            </a:r>
            <a:r>
              <a:rPr lang="es-ES" dirty="0"/>
              <a:t>/</a:t>
            </a:r>
            <a:r>
              <a:rPr lang="es-ES" dirty="0" err="1"/>
              <a:t>pure</a:t>
            </a:r>
            <a:r>
              <a:rPr lang="es-ES" dirty="0"/>
              <a:t>-simple/</a:t>
            </a:r>
          </a:p>
        </p:txBody>
      </p:sp>
    </p:spTree>
    <p:extLst>
      <p:ext uri="{BB962C8B-B14F-4D97-AF65-F5344CB8AC3E}">
        <p14:creationId xmlns:p14="http://schemas.microsoft.com/office/powerpoint/2010/main" val="79031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Constructor visual</a:t>
            </a:r>
          </a:p>
        </p:txBody>
      </p:sp>
    </p:spTree>
    <p:extLst>
      <p:ext uri="{BB962C8B-B14F-4D97-AF65-F5344CB8AC3E}">
        <p14:creationId xmlns:p14="http://schemas.microsoft.com/office/powerpoint/2010/main" val="14036492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Constructor visual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CONSTRUCTORES VISUALES</a:t>
            </a:r>
          </a:p>
          <a:p>
            <a:pPr lvl="1"/>
            <a:r>
              <a:rPr lang="es-ES" dirty="0"/>
              <a:t>Visual </a:t>
            </a:r>
            <a:r>
              <a:rPr lang="es-ES" dirty="0" err="1"/>
              <a:t>Composer</a:t>
            </a:r>
            <a:endParaRPr lang="es-ES" dirty="0"/>
          </a:p>
          <a:p>
            <a:pPr lvl="1"/>
            <a:r>
              <a:rPr lang="es-ES" dirty="0" err="1"/>
              <a:t>Divi</a:t>
            </a:r>
            <a:endParaRPr lang="es-ES" dirty="0"/>
          </a:p>
          <a:p>
            <a:pPr lvl="1"/>
            <a:r>
              <a:rPr lang="es-ES" dirty="0" err="1"/>
              <a:t>Elementor</a:t>
            </a:r>
            <a:endParaRPr lang="es-ES" dirty="0"/>
          </a:p>
          <a:p>
            <a:pPr lvl="1"/>
            <a:r>
              <a:rPr lang="es-ES" dirty="0"/>
              <a:t>Avada -&gt; Muy pesado / lento (y muy descargado)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LO IDEAL…</a:t>
            </a:r>
          </a:p>
          <a:p>
            <a:pPr lvl="1"/>
            <a:r>
              <a:rPr lang="es-ES" dirty="0"/>
              <a:t>Programar</a:t>
            </a:r>
          </a:p>
          <a:p>
            <a:pPr lvl="1"/>
            <a:r>
              <a:rPr lang="es-ES" dirty="0"/>
              <a:t>Como no todos sabemos hacerlo -&gt; son útiles, pero… penalizan nuestra velocidad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48223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Imágenes</a:t>
            </a:r>
          </a:p>
        </p:txBody>
      </p:sp>
    </p:spTree>
    <p:extLst>
      <p:ext uri="{BB962C8B-B14F-4D97-AF65-F5344CB8AC3E}">
        <p14:creationId xmlns:p14="http://schemas.microsoft.com/office/powerpoint/2010/main" val="12360361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Imágenes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TAMAÑO DE LAS IMÁGENES</a:t>
            </a:r>
          </a:p>
          <a:p>
            <a:pPr lvl="1"/>
            <a:r>
              <a:rPr lang="es-ES" dirty="0"/>
              <a:t>Intenta dimensionar las imágenes en función de los pixeles de donde los vayas a utilizar -&gt; Utiliza el inspector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PESO DE LAS IMÁGENES</a:t>
            </a:r>
          </a:p>
          <a:p>
            <a:pPr lvl="1"/>
            <a:r>
              <a:rPr lang="es-ES" dirty="0"/>
              <a:t>Guárdalo a 72 </a:t>
            </a:r>
            <a:r>
              <a:rPr lang="es-ES" dirty="0" err="1"/>
              <a:t>ppp</a:t>
            </a:r>
            <a:r>
              <a:rPr lang="es-ES" dirty="0"/>
              <a:t> por norma general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27010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Imágenes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TIPOS DE FORMATOS</a:t>
            </a:r>
          </a:p>
          <a:p>
            <a:pPr lvl="1"/>
            <a:r>
              <a:rPr lang="es-ES" dirty="0"/>
              <a:t>El más utilizado es .</a:t>
            </a:r>
            <a:r>
              <a:rPr lang="es-ES" dirty="0" err="1"/>
              <a:t>png</a:t>
            </a:r>
            <a:r>
              <a:rPr lang="es-ES" dirty="0"/>
              <a:t>, .</a:t>
            </a:r>
            <a:r>
              <a:rPr lang="es-ES" dirty="0" err="1"/>
              <a:t>gif</a:t>
            </a:r>
            <a:r>
              <a:rPr lang="es-ES" dirty="0"/>
              <a:t>, .</a:t>
            </a:r>
            <a:r>
              <a:rPr lang="es-ES" dirty="0" err="1"/>
              <a:t>jpg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.</a:t>
            </a:r>
            <a:r>
              <a:rPr lang="es-ES" dirty="0" err="1"/>
              <a:t>webp</a:t>
            </a:r>
            <a:endParaRPr lang="es-ES" dirty="0"/>
          </a:p>
          <a:p>
            <a:pPr lvl="1"/>
            <a:r>
              <a:rPr lang="es-ES" dirty="0"/>
              <a:t>Un nuevo formato que está empezando a extenderse, que reduce mucho el ”peso” de la foto respetando la resolución</a:t>
            </a:r>
          </a:p>
          <a:p>
            <a:pPr lvl="1"/>
            <a:r>
              <a:rPr lang="es-ES" dirty="0"/>
              <a:t>Aún no funciona en todos los navegadores</a:t>
            </a:r>
          </a:p>
          <a:p>
            <a:pPr lvl="1"/>
            <a:r>
              <a:rPr lang="es-ES" dirty="0"/>
              <a:t>Algunos programas de retoque fotográfico ni tienen la opción de guardarlo</a:t>
            </a:r>
          </a:p>
        </p:txBody>
      </p:sp>
    </p:spTree>
    <p:extLst>
      <p:ext uri="{BB962C8B-B14F-4D97-AF65-F5344CB8AC3E}">
        <p14:creationId xmlns:p14="http://schemas.microsoft.com/office/powerpoint/2010/main" val="33668128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Lazy</a:t>
            </a:r>
            <a:r>
              <a:rPr lang="es-ES" dirty="0"/>
              <a:t> Load de imágenes</a:t>
            </a:r>
          </a:p>
        </p:txBody>
      </p:sp>
    </p:spTree>
    <p:extLst>
      <p:ext uri="{BB962C8B-B14F-4D97-AF65-F5344CB8AC3E}">
        <p14:creationId xmlns:p14="http://schemas.microsoft.com/office/powerpoint/2010/main" val="1582252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Lazy</a:t>
            </a:r>
            <a:r>
              <a:rPr lang="es-ES" dirty="0"/>
              <a:t> Load de imágenes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¿QUÉ ES LAZY LOAD?</a:t>
            </a:r>
          </a:p>
          <a:p>
            <a:pPr lvl="1"/>
            <a:r>
              <a:rPr lang="es-ES" dirty="0"/>
              <a:t>Se trata de la carga en diferido de imágenes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¿CARGA EN DIFERIDO?</a:t>
            </a:r>
          </a:p>
          <a:p>
            <a:pPr lvl="1"/>
            <a:r>
              <a:rPr lang="es-ES" dirty="0"/>
              <a:t>Solo se cargan las imágenes cuando se muestran</a:t>
            </a:r>
          </a:p>
        </p:txBody>
      </p:sp>
    </p:spTree>
    <p:extLst>
      <p:ext uri="{BB962C8B-B14F-4D97-AF65-F5344CB8AC3E}">
        <p14:creationId xmlns:p14="http://schemas.microsoft.com/office/powerpoint/2010/main" val="2475759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Todo lo relativo a mejorar la velocidad de carga de tu sitio web</a:t>
            </a:r>
          </a:p>
        </p:txBody>
      </p:sp>
    </p:spTree>
    <p:extLst>
      <p:ext uri="{BB962C8B-B14F-4D97-AF65-F5344CB8AC3E}">
        <p14:creationId xmlns:p14="http://schemas.microsoft.com/office/powerpoint/2010/main" val="11672172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CDN´s</a:t>
            </a:r>
            <a:br>
              <a:rPr lang="es-ES" dirty="0"/>
            </a:br>
            <a:r>
              <a:rPr lang="es-ES" sz="2400" dirty="0"/>
              <a:t>Red de distribución de contenido</a:t>
            </a:r>
          </a:p>
        </p:txBody>
      </p:sp>
    </p:spTree>
    <p:extLst>
      <p:ext uri="{BB962C8B-B14F-4D97-AF65-F5344CB8AC3E}">
        <p14:creationId xmlns:p14="http://schemas.microsoft.com/office/powerpoint/2010/main" val="40510959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CDN´s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¿QUÉ ES UNA CDN?</a:t>
            </a:r>
          </a:p>
          <a:p>
            <a:pPr lvl="1"/>
            <a:r>
              <a:rPr lang="es-ES" dirty="0"/>
              <a:t>Son redes de servidores a nivel mundial en los que puedes alojar fotografías y vídeos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¿QUÉ CONSEGUIMOS?</a:t>
            </a:r>
          </a:p>
          <a:p>
            <a:pPr lvl="1"/>
            <a:r>
              <a:rPr lang="es-ES" dirty="0"/>
              <a:t>Tener nuestro contenido gráfico en servidores externos que “descargan” nuestro servidor</a:t>
            </a:r>
          </a:p>
          <a:p>
            <a:pPr lvl="1"/>
            <a:r>
              <a:rPr lang="es-ES" dirty="0"/>
              <a:t>Se cargan las imágenes en función de la geolocalización por IP</a:t>
            </a:r>
          </a:p>
        </p:txBody>
      </p:sp>
    </p:spTree>
    <p:extLst>
      <p:ext uri="{BB962C8B-B14F-4D97-AF65-F5344CB8AC3E}">
        <p14:creationId xmlns:p14="http://schemas.microsoft.com/office/powerpoint/2010/main" val="40906995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Vídeos</a:t>
            </a:r>
          </a:p>
        </p:txBody>
      </p:sp>
    </p:spTree>
    <p:extLst>
      <p:ext uri="{BB962C8B-B14F-4D97-AF65-F5344CB8AC3E}">
        <p14:creationId xmlns:p14="http://schemas.microsoft.com/office/powerpoint/2010/main" val="7505831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Vídeos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CARGA DE VIDEOS EN SERVIDOR</a:t>
            </a:r>
          </a:p>
          <a:p>
            <a:pPr lvl="1"/>
            <a:r>
              <a:rPr lang="es-ES" dirty="0"/>
              <a:t>Intenta NO cargar vídeos directamente en el servidor -&gt; Ralentizamos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COMPARTE SIEMPRE EL VÍDEO</a:t>
            </a:r>
          </a:p>
          <a:p>
            <a:pPr lvl="1"/>
            <a:r>
              <a:rPr lang="es-ES" dirty="0"/>
              <a:t>Comparte siempre la URL de tu vídeo</a:t>
            </a:r>
          </a:p>
          <a:p>
            <a:pPr lvl="1"/>
            <a:r>
              <a:rPr lang="es-ES" dirty="0"/>
              <a:t>Si tienes canal YouTube mejora el posicionamiento</a:t>
            </a:r>
          </a:p>
        </p:txBody>
      </p:sp>
    </p:spTree>
    <p:extLst>
      <p:ext uri="{BB962C8B-B14F-4D97-AF65-F5344CB8AC3E}">
        <p14:creationId xmlns:p14="http://schemas.microsoft.com/office/powerpoint/2010/main" val="33348967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Número de </a:t>
            </a:r>
            <a:r>
              <a:rPr lang="es-ES" dirty="0" err="1"/>
              <a:t>Plugins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96902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Número de </a:t>
            </a:r>
            <a:r>
              <a:rPr lang="es-ES" dirty="0" err="1"/>
              <a:t>Plugins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NÚMERO ELEVADO DE PLUGINS</a:t>
            </a:r>
          </a:p>
          <a:p>
            <a:pPr lvl="1"/>
            <a:r>
              <a:rPr lang="es-ES" dirty="0"/>
              <a:t>Un número elevado de </a:t>
            </a:r>
            <a:r>
              <a:rPr lang="es-ES" dirty="0" err="1"/>
              <a:t>plugins</a:t>
            </a:r>
            <a:r>
              <a:rPr lang="es-ES" dirty="0"/>
              <a:t>…</a:t>
            </a:r>
          </a:p>
          <a:p>
            <a:pPr lvl="2"/>
            <a:r>
              <a:rPr lang="es-ES" dirty="0"/>
              <a:t>Ralentiza la velocidad de carga</a:t>
            </a:r>
          </a:p>
          <a:p>
            <a:pPr lvl="2"/>
            <a:r>
              <a:rPr lang="es-ES" dirty="0"/>
              <a:t>Puede generar incompatibilidades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RECOMENDACIONES</a:t>
            </a:r>
          </a:p>
          <a:p>
            <a:pPr lvl="1"/>
            <a:r>
              <a:rPr lang="es-ES" dirty="0"/>
              <a:t>Si puedes solucionar “algo” sin </a:t>
            </a:r>
            <a:r>
              <a:rPr lang="es-ES" dirty="0" err="1"/>
              <a:t>plugins</a:t>
            </a:r>
            <a:r>
              <a:rPr lang="es-ES" dirty="0"/>
              <a:t>, hazlo</a:t>
            </a:r>
          </a:p>
          <a:p>
            <a:pPr lvl="1"/>
            <a:r>
              <a:rPr lang="es-ES" dirty="0"/>
              <a:t>Intenta informarte de “cuanto” ralentiza un </a:t>
            </a:r>
            <a:r>
              <a:rPr lang="es-ES" dirty="0" err="1"/>
              <a:t>plugin</a:t>
            </a:r>
            <a:r>
              <a:rPr lang="es-ES" dirty="0"/>
              <a:t> tu sitio web</a:t>
            </a:r>
          </a:p>
        </p:txBody>
      </p:sp>
    </p:spTree>
    <p:extLst>
      <p:ext uri="{BB962C8B-B14F-4D97-AF65-F5344CB8AC3E}">
        <p14:creationId xmlns:p14="http://schemas.microsoft.com/office/powerpoint/2010/main" val="5786962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Minificación</a:t>
            </a:r>
            <a:r>
              <a:rPr lang="es-ES" dirty="0"/>
              <a:t> HTML, CSS y JS</a:t>
            </a:r>
          </a:p>
        </p:txBody>
      </p:sp>
    </p:spTree>
    <p:extLst>
      <p:ext uri="{BB962C8B-B14F-4D97-AF65-F5344CB8AC3E}">
        <p14:creationId xmlns:p14="http://schemas.microsoft.com/office/powerpoint/2010/main" val="19185152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Minificaciones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¿QUÉ ES LA MINIFICACIÓN?</a:t>
            </a:r>
          </a:p>
          <a:p>
            <a:pPr lvl="1"/>
            <a:r>
              <a:rPr lang="es-ES" dirty="0"/>
              <a:t>Se trata de eliminar caracteres innecesarios que no se necesitan en el código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¿CÓMO LAS HACEMOS?</a:t>
            </a:r>
          </a:p>
          <a:p>
            <a:pPr lvl="1"/>
            <a:r>
              <a:rPr lang="es-ES" dirty="0" err="1"/>
              <a:t>WordPress</a:t>
            </a:r>
            <a:r>
              <a:rPr lang="es-ES" dirty="0"/>
              <a:t> nos lo simplifica todo mucho y podemos hacerlo mediante </a:t>
            </a:r>
            <a:r>
              <a:rPr lang="es-ES" dirty="0" err="1"/>
              <a:t>plugin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07468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Plugins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6424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Plugins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PLUGINS QUE AYUDAN A MEJORAR LA VELOCIDAD</a:t>
            </a:r>
          </a:p>
          <a:p>
            <a:pPr lvl="1"/>
            <a:r>
              <a:rPr lang="es-ES" dirty="0"/>
              <a:t>Sólo si se ofrece contenido de calidad y tiene un impacto real sobre nuestro sitio web o nuestro comercio electrónico.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EL BLOG ME HACE SEO</a:t>
            </a:r>
          </a:p>
          <a:p>
            <a:pPr lvl="1"/>
            <a:r>
              <a:rPr lang="es-ES" dirty="0"/>
              <a:t>Únicamente si hay una planificación previa (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, calendario editorial, categorización).</a:t>
            </a:r>
          </a:p>
          <a:p>
            <a:pPr lvl="1"/>
            <a:r>
              <a:rPr lang="es-ES" dirty="0"/>
              <a:t>Escribir por escribir y sin planificación no sirve de nada.</a:t>
            </a:r>
          </a:p>
          <a:p>
            <a:pPr lvl="1"/>
            <a:r>
              <a:rPr lang="es-ES" dirty="0"/>
              <a:t>Si no eliges y optimizas tus categorías, el blog no dará el resultado esperado.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3352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¿Por qué es importante la velocidad de carga?</a:t>
            </a:r>
          </a:p>
        </p:txBody>
      </p:sp>
    </p:spTree>
    <p:extLst>
      <p:ext uri="{BB962C8B-B14F-4D97-AF65-F5344CB8AC3E}">
        <p14:creationId xmlns:p14="http://schemas.microsoft.com/office/powerpoint/2010/main" val="42041267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WP </a:t>
            </a:r>
            <a:r>
              <a:rPr lang="es-ES" dirty="0" err="1"/>
              <a:t>Optimize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72736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Autoptimize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PLUGIN DE CACHÉ Y MINIFICACIÓN</a:t>
            </a:r>
          </a:p>
          <a:p>
            <a:pPr lvl="1"/>
            <a:r>
              <a:rPr lang="es-ES" dirty="0">
                <a:hlinkClick r:id="rId2"/>
              </a:rPr>
              <a:t>https://es.wordpress.org/plugins/autoptimize/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9FF787-3700-BA48-BE25-30EFEBE7E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733" y="3564198"/>
            <a:ext cx="63881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468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WP </a:t>
            </a:r>
            <a:r>
              <a:rPr lang="es-ES" dirty="0" err="1"/>
              <a:t>Super</a:t>
            </a:r>
            <a:r>
              <a:rPr lang="es-ES" dirty="0"/>
              <a:t> Cache</a:t>
            </a:r>
          </a:p>
        </p:txBody>
      </p:sp>
    </p:spTree>
    <p:extLst>
      <p:ext uri="{BB962C8B-B14F-4D97-AF65-F5344CB8AC3E}">
        <p14:creationId xmlns:p14="http://schemas.microsoft.com/office/powerpoint/2010/main" val="21585051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Super</a:t>
            </a:r>
            <a:r>
              <a:rPr lang="es-ES" dirty="0"/>
              <a:t> Cache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PLUGIN DE CACHÉ Y MINIFICACIÓN</a:t>
            </a:r>
          </a:p>
          <a:p>
            <a:pPr lvl="1"/>
            <a:r>
              <a:rPr lang="es-ES" dirty="0">
                <a:hlinkClick r:id="rId2"/>
              </a:rPr>
              <a:t>https://es.wordpress.org/plugins/wp-super-cache/</a:t>
            </a:r>
            <a:r>
              <a:rPr lang="es-ES" dirty="0"/>
              <a:t> </a:t>
            </a:r>
          </a:p>
        </p:txBody>
      </p:sp>
      <p:pic>
        <p:nvPicPr>
          <p:cNvPr id="6" name="Imagen 5" descr="Imagen que contiene dispositivo, metro, indicador&#10;&#10;Descripción generada automáticamente">
            <a:extLst>
              <a:ext uri="{FF2B5EF4-FFF2-40B4-BE49-F238E27FC236}">
                <a16:creationId xmlns:a16="http://schemas.microsoft.com/office/drawing/2014/main" id="{C2E95F63-88BC-9E47-816C-8FC7D72D2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533" y="3577919"/>
            <a:ext cx="62865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9771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W3 Total Cache</a:t>
            </a:r>
          </a:p>
        </p:txBody>
      </p:sp>
    </p:spTree>
    <p:extLst>
      <p:ext uri="{BB962C8B-B14F-4D97-AF65-F5344CB8AC3E}">
        <p14:creationId xmlns:p14="http://schemas.microsoft.com/office/powerpoint/2010/main" val="17131556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Total Cache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PLUGIN DE CACHÉ Y MINIFICACIÓN</a:t>
            </a:r>
          </a:p>
          <a:p>
            <a:pPr lvl="1"/>
            <a:r>
              <a:rPr lang="es-ES" dirty="0">
                <a:hlinkClick r:id="rId2"/>
              </a:rPr>
              <a:t>https://es.wordpress.org/plugins/w3-total-cache/</a:t>
            </a:r>
            <a:r>
              <a:rPr lang="es-ES" dirty="0"/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46D5CF-668D-644A-9C4E-91AFDC238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583" y="3429000"/>
            <a:ext cx="62484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142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EWWW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Optimizer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512212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Optimizer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PLUGIN DE MEJORA DE LA RESOLUCIÓN DE LA IMAGEN</a:t>
            </a:r>
          </a:p>
          <a:p>
            <a:pPr lvl="1"/>
            <a:r>
              <a:rPr lang="es-ES" dirty="0">
                <a:hlinkClick r:id="rId2"/>
              </a:rPr>
              <a:t>https://es.wordpress.org/plugins/ewww-image-optimizer/</a:t>
            </a:r>
            <a:r>
              <a:rPr lang="es-ES" dirty="0"/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0865B7C-14BB-5240-8C8B-FE51202A5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410" y="3429000"/>
            <a:ext cx="62865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687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Smush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41190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Smush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PLUGIN DE MEJORA DE LA RESOLUCIÓN DE LA IMAGEN</a:t>
            </a:r>
          </a:p>
          <a:p>
            <a:pPr lvl="1"/>
            <a:r>
              <a:rPr lang="es-ES" dirty="0">
                <a:hlinkClick r:id="rId2"/>
              </a:rPr>
              <a:t>https://es.wordpress.org/plugins/wp-smushit/</a:t>
            </a:r>
            <a:r>
              <a:rPr lang="es-ES" dirty="0"/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3FDD6BE-020C-FB47-9E00-367AB2277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550" y="3429000"/>
            <a:ext cx="61849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99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2247900"/>
            <a:ext cx="5132439" cy="2362200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ABANDONO EN FUNCIÓN DE CARGA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1 segundo de carga produce un abandono de +/- 3% al 5%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2 segundos de carga producen un abandono de +/- 10% al 12%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3 segundos de carga producen un abandono de +/- 20%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1" name="Imagen 20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847269B1-6A18-B24B-B990-742ECC069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497" y="1689349"/>
            <a:ext cx="34925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636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BJ </a:t>
            </a:r>
            <a:r>
              <a:rPr lang="es-ES" dirty="0" err="1"/>
              <a:t>Lazy</a:t>
            </a:r>
            <a:r>
              <a:rPr lang="es-ES" dirty="0"/>
              <a:t> Load</a:t>
            </a:r>
          </a:p>
        </p:txBody>
      </p:sp>
    </p:spTree>
    <p:extLst>
      <p:ext uri="{BB962C8B-B14F-4D97-AF65-F5344CB8AC3E}">
        <p14:creationId xmlns:p14="http://schemas.microsoft.com/office/powerpoint/2010/main" val="325019376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BJ </a:t>
            </a:r>
            <a:r>
              <a:rPr lang="es-ES" dirty="0" err="1"/>
              <a:t>Lazy</a:t>
            </a:r>
            <a:r>
              <a:rPr lang="es-ES" dirty="0"/>
              <a:t> Load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PLUGIN PARA LA CARGA EN DIFERIDO DE IMÁGENES Y VÍDEOS</a:t>
            </a:r>
          </a:p>
          <a:p>
            <a:pPr lvl="1"/>
            <a:r>
              <a:rPr lang="es-ES" dirty="0">
                <a:hlinkClick r:id="rId2"/>
              </a:rPr>
              <a:t>https://es.wordpress.org/plugins/bj-lazy-load/</a:t>
            </a:r>
            <a:r>
              <a:rPr lang="es-ES" dirty="0"/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B2812DA-B3E1-C74F-9573-E0DC7E7EB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00" y="3588232"/>
            <a:ext cx="6146800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366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WP </a:t>
            </a:r>
            <a:r>
              <a:rPr lang="es-ES" dirty="0" err="1"/>
              <a:t>Rocket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685170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WP </a:t>
            </a:r>
            <a:r>
              <a:rPr lang="es-ES" dirty="0" err="1"/>
              <a:t>Rocket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825500"/>
          </a:xfrm>
        </p:spPr>
        <p:txBody>
          <a:bodyPr/>
          <a:lstStyle/>
          <a:p>
            <a:r>
              <a:rPr lang="es-ES" dirty="0"/>
              <a:t>PLUGIN DE CACHÉ Y MINIFICACIÓN</a:t>
            </a:r>
          </a:p>
          <a:p>
            <a:pPr lvl="1"/>
            <a:r>
              <a:rPr lang="es-ES" dirty="0">
                <a:hlinkClick r:id="rId2"/>
              </a:rPr>
              <a:t>https://wp-rocket.me/es/</a:t>
            </a:r>
            <a:r>
              <a:rPr lang="es-ES" dirty="0"/>
              <a:t> </a:t>
            </a:r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52E6B794-9FDF-F341-8327-F5BDD3C67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965" y="3568815"/>
            <a:ext cx="6246069" cy="302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7490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El paradigma ha cambiado…</a:t>
            </a:r>
          </a:p>
        </p:txBody>
      </p:sp>
    </p:spTree>
    <p:extLst>
      <p:ext uri="{BB962C8B-B14F-4D97-AF65-F5344CB8AC3E}">
        <p14:creationId xmlns:p14="http://schemas.microsoft.com/office/powerpoint/2010/main" val="58644911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El ordenador tiende a desaparecer y el rey absoluto es el móvil</a:t>
            </a:r>
          </a:p>
        </p:txBody>
      </p:sp>
    </p:spTree>
    <p:extLst>
      <p:ext uri="{BB962C8B-B14F-4D97-AF65-F5344CB8AC3E}">
        <p14:creationId xmlns:p14="http://schemas.microsoft.com/office/powerpoint/2010/main" val="40994264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369556"/>
            <a:ext cx="8825658" cy="2677648"/>
          </a:xfrm>
        </p:spPr>
        <p:txBody>
          <a:bodyPr/>
          <a:lstStyle/>
          <a:p>
            <a:r>
              <a:rPr lang="es-ES" dirty="0"/>
              <a:t>Google indexa primero el móvil y después desktop</a:t>
            </a:r>
            <a:br>
              <a:rPr lang="es-ES" dirty="0"/>
            </a:br>
            <a:br>
              <a:rPr lang="es-ES" dirty="0"/>
            </a:br>
            <a:r>
              <a:rPr lang="es-ES" dirty="0"/>
              <a:t>Mobile </a:t>
            </a:r>
            <a:r>
              <a:rPr lang="es-ES" dirty="0" err="1"/>
              <a:t>First</a:t>
            </a:r>
            <a:r>
              <a:rPr lang="es-ES" dirty="0"/>
              <a:t> </a:t>
            </a:r>
            <a:r>
              <a:rPr lang="es-ES" dirty="0" err="1"/>
              <a:t>Indexing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836754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789281"/>
            <a:ext cx="8825658" cy="2677648"/>
          </a:xfrm>
        </p:spPr>
        <p:txBody>
          <a:bodyPr/>
          <a:lstStyle/>
          <a:p>
            <a:r>
              <a:rPr lang="es-ES" dirty="0"/>
              <a:t>Las conexiones son cada vez más rápidas.</a:t>
            </a:r>
            <a:br>
              <a:rPr lang="es-ES" dirty="0"/>
            </a:br>
            <a:br>
              <a:rPr lang="es-ES" dirty="0"/>
            </a:br>
            <a:r>
              <a:rPr lang="es-ES" dirty="0"/>
              <a:t>5G hasta 250 veces más rápida que 4G (</a:t>
            </a:r>
            <a:r>
              <a:rPr lang="es-ES" dirty="0" err="1"/>
              <a:t>lab</a:t>
            </a:r>
            <a:r>
              <a:rPr lang="es-ES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426603824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964" y="1788132"/>
            <a:ext cx="8825658" cy="3281736"/>
          </a:xfrm>
        </p:spPr>
        <p:txBody>
          <a:bodyPr/>
          <a:lstStyle/>
          <a:p>
            <a:r>
              <a:rPr lang="es-ES" dirty="0"/>
              <a:t>Y tu web…</a:t>
            </a:r>
            <a:br>
              <a:rPr lang="es-ES" dirty="0"/>
            </a:br>
            <a:r>
              <a:rPr lang="es-ES" dirty="0"/>
              <a:t>¿se adapta a ésta nueva tendencia en velocidad?</a:t>
            </a:r>
          </a:p>
        </p:txBody>
      </p:sp>
    </p:spTree>
    <p:extLst>
      <p:ext uri="{BB962C8B-B14F-4D97-AF65-F5344CB8AC3E}">
        <p14:creationId xmlns:p14="http://schemas.microsoft.com/office/powerpoint/2010/main" val="40988573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964" y="1788132"/>
            <a:ext cx="8825658" cy="3281736"/>
          </a:xfrm>
        </p:spPr>
        <p:txBody>
          <a:bodyPr/>
          <a:lstStyle/>
          <a:p>
            <a:r>
              <a:rPr lang="es-ES" dirty="0"/>
              <a:t>Primeras conclusiones…</a:t>
            </a:r>
          </a:p>
        </p:txBody>
      </p:sp>
    </p:spTree>
    <p:extLst>
      <p:ext uri="{BB962C8B-B14F-4D97-AF65-F5344CB8AC3E}">
        <p14:creationId xmlns:p14="http://schemas.microsoft.com/office/powerpoint/2010/main" val="3095621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142999"/>
            <a:ext cx="5132439" cy="5002967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VELOCIDAD MÓVIL</a:t>
            </a:r>
          </a:p>
          <a:p>
            <a:pPr lvl="1"/>
            <a:r>
              <a:rPr lang="es-ES" dirty="0">
                <a:solidFill>
                  <a:srgbClr val="FFFFFF"/>
                </a:solidFill>
              </a:rPr>
              <a:t>73% de los usuarios móviles encontraron demasiado lenta la carga de una web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176BAF1F-40C6-2840-BB2D-D6CC33B08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331" y="590550"/>
            <a:ext cx="34163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0955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2"/>
            <a:ext cx="8825658" cy="2727101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Webs lentas causan insatisfacción en el usuario</a:t>
            </a:r>
          </a:p>
        </p:txBody>
      </p:sp>
    </p:spTree>
    <p:extLst>
      <p:ext uri="{BB962C8B-B14F-4D97-AF65-F5344CB8AC3E}">
        <p14:creationId xmlns:p14="http://schemas.microsoft.com/office/powerpoint/2010/main" val="358995743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2"/>
            <a:ext cx="8825658" cy="2727101"/>
          </a:xfrm>
        </p:spPr>
        <p:txBody>
          <a:bodyPr/>
          <a:lstStyle/>
          <a:p>
            <a:r>
              <a:rPr lang="es-ES" dirty="0"/>
              <a:t>El móvil lo peta</a:t>
            </a:r>
          </a:p>
        </p:txBody>
      </p:sp>
    </p:spTree>
    <p:extLst>
      <p:ext uri="{BB962C8B-B14F-4D97-AF65-F5344CB8AC3E}">
        <p14:creationId xmlns:p14="http://schemas.microsoft.com/office/powerpoint/2010/main" val="23435315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AMP</a:t>
            </a:r>
          </a:p>
        </p:txBody>
      </p:sp>
    </p:spTree>
    <p:extLst>
      <p:ext uri="{BB962C8B-B14F-4D97-AF65-F5344CB8AC3E}">
        <p14:creationId xmlns:p14="http://schemas.microsoft.com/office/powerpoint/2010/main" val="220210182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¿Qué es AMP?</a:t>
            </a:r>
          </a:p>
        </p:txBody>
      </p:sp>
    </p:spTree>
    <p:extLst>
      <p:ext uri="{BB962C8B-B14F-4D97-AF65-F5344CB8AC3E}">
        <p14:creationId xmlns:p14="http://schemas.microsoft.com/office/powerpoint/2010/main" val="31498566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es AMP?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¿QUÉ ES AMP?</a:t>
            </a:r>
          </a:p>
          <a:p>
            <a:endParaRPr lang="es-ES" dirty="0"/>
          </a:p>
          <a:p>
            <a:pPr lvl="1"/>
            <a:r>
              <a:rPr lang="es-ES" dirty="0"/>
              <a:t>El proyecto </a:t>
            </a:r>
            <a:r>
              <a:rPr lang="es-ES" dirty="0" err="1"/>
              <a:t>Accelerated</a:t>
            </a:r>
            <a:r>
              <a:rPr lang="es-ES" dirty="0"/>
              <a:t> Mobile </a:t>
            </a:r>
            <a:r>
              <a:rPr lang="es-ES" dirty="0" err="1"/>
              <a:t>Pages</a:t>
            </a:r>
            <a:r>
              <a:rPr lang="es-ES" dirty="0"/>
              <a:t> (AMP) es un proyecto de código abierto anunciado por Google en 2015 y puesto a disposición del público en general en 2016.</a:t>
            </a:r>
          </a:p>
          <a:p>
            <a:pPr lvl="1"/>
            <a:r>
              <a:rPr lang="es-ES" dirty="0"/>
              <a:t>Es una respuesta al uso creciente de Internet móvil y los nuevos requisitos resultantes.</a:t>
            </a:r>
          </a:p>
        </p:txBody>
      </p:sp>
    </p:spTree>
    <p:extLst>
      <p:ext uri="{BB962C8B-B14F-4D97-AF65-F5344CB8AC3E}">
        <p14:creationId xmlns:p14="http://schemas.microsoft.com/office/powerpoint/2010/main" val="234345324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¿Cuál es su objetivo?</a:t>
            </a:r>
          </a:p>
        </p:txBody>
      </p:sp>
    </p:spTree>
    <p:extLst>
      <p:ext uri="{BB962C8B-B14F-4D97-AF65-F5344CB8AC3E}">
        <p14:creationId xmlns:p14="http://schemas.microsoft.com/office/powerpoint/2010/main" val="390433419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 de AMP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¿CUÁL ES EL OBJETIVO DE AMP?</a:t>
            </a:r>
          </a:p>
          <a:p>
            <a:endParaRPr lang="es-ES" dirty="0"/>
          </a:p>
          <a:p>
            <a:pPr lvl="1"/>
            <a:r>
              <a:rPr lang="es-ES" dirty="0"/>
              <a:t>Crear páginas HTML cuyo objetivo es cargar mucho más rápido que en el caso actual para sitios web en dispositivos móviles.</a:t>
            </a:r>
          </a:p>
          <a:p>
            <a:pPr lvl="1"/>
            <a:r>
              <a:rPr lang="es-ES" dirty="0"/>
              <a:t>Para lograr esto, solo hay una cantidad limitada de elementos HTML y CSS disponibles y una biblioteca JavaScript provista que no se puede personalizar.</a:t>
            </a:r>
          </a:p>
        </p:txBody>
      </p:sp>
    </p:spTree>
    <p:extLst>
      <p:ext uri="{BB962C8B-B14F-4D97-AF65-F5344CB8AC3E}">
        <p14:creationId xmlns:p14="http://schemas.microsoft.com/office/powerpoint/2010/main" val="65113912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3228817"/>
            <a:ext cx="8825658" cy="2677648"/>
          </a:xfrm>
        </p:spPr>
        <p:txBody>
          <a:bodyPr/>
          <a:lstStyle/>
          <a:p>
            <a:r>
              <a:rPr lang="es-ES" dirty="0"/>
              <a:t>Los requisitos técnicos de AMP priorizan la velocidad de carga para proporcionar al visitante una buena experiencia de usuario.</a:t>
            </a:r>
          </a:p>
        </p:txBody>
      </p:sp>
    </p:spTree>
    <p:extLst>
      <p:ext uri="{BB962C8B-B14F-4D97-AF65-F5344CB8AC3E}">
        <p14:creationId xmlns:p14="http://schemas.microsoft.com/office/powerpoint/2010/main" val="34015146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0176"/>
            <a:ext cx="8825658" cy="2677648"/>
          </a:xfrm>
        </p:spPr>
        <p:txBody>
          <a:bodyPr/>
          <a:lstStyle/>
          <a:p>
            <a:r>
              <a:rPr lang="es-ES" dirty="0"/>
              <a:t>Eliminan recursos para JS y CSS para mejorar la velocidad.</a:t>
            </a:r>
          </a:p>
        </p:txBody>
      </p:sp>
    </p:spTree>
    <p:extLst>
      <p:ext uri="{BB962C8B-B14F-4D97-AF65-F5344CB8AC3E}">
        <p14:creationId xmlns:p14="http://schemas.microsoft.com/office/powerpoint/2010/main" val="70721532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710378"/>
            <a:ext cx="8825658" cy="2677648"/>
          </a:xfrm>
        </p:spPr>
        <p:txBody>
          <a:bodyPr/>
          <a:lstStyle/>
          <a:p>
            <a:r>
              <a:rPr lang="es-ES" dirty="0"/>
              <a:t>En un principio, se limitaba a texto y foto, ahora evoluciona e incluso se pueden introducir anuncios.</a:t>
            </a:r>
          </a:p>
        </p:txBody>
      </p:sp>
    </p:spTree>
    <p:extLst>
      <p:ext uri="{BB962C8B-B14F-4D97-AF65-F5344CB8AC3E}">
        <p14:creationId xmlns:p14="http://schemas.microsoft.com/office/powerpoint/2010/main" val="144235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Violeta rojo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2418</Words>
  <Application>Microsoft Macintosh PowerPoint</Application>
  <PresentationFormat>Panorámica</PresentationFormat>
  <Paragraphs>375</Paragraphs>
  <Slides>128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128</vt:i4>
      </vt:variant>
    </vt:vector>
  </HeadingPairs>
  <TitlesOfParts>
    <vt:vector size="132" baseType="lpstr">
      <vt:lpstr>Arial</vt:lpstr>
      <vt:lpstr>Century Gothic</vt:lpstr>
      <vt:lpstr>Wingdings 3</vt:lpstr>
      <vt:lpstr>Sala de reuniones Ion</vt:lpstr>
      <vt:lpstr>Optimiza el WPO de tu sitio web.</vt:lpstr>
      <vt:lpstr>Empezaré con esta reflexión</vt:lpstr>
      <vt:lpstr>“La velocidad no es solo una característica, es LA característica” Urs Hozle, ingeniero de Google</vt:lpstr>
      <vt:lpstr>¿Qué es WPO?</vt:lpstr>
      <vt:lpstr>Web Perfomance Optimization</vt:lpstr>
      <vt:lpstr>Todo lo relativo a mejorar la velocidad de carga de tu sitio web</vt:lpstr>
      <vt:lpstr>¿Por qué es importante la velocidad de carga?</vt:lpstr>
      <vt:lpstr>Presentación de PowerPoint</vt:lpstr>
      <vt:lpstr>Presentación de PowerPoint</vt:lpstr>
      <vt:lpstr>Presentación de PowerPoint</vt:lpstr>
      <vt:lpstr>Presentación de PowerPoint</vt:lpstr>
      <vt:lpstr>Una web lenta es una “asesina” de la conversión</vt:lpstr>
      <vt:lpstr>Amazon calcula que 1 disminución de carga de 1 segundo, le costaría 1,6 billones de dólares al año</vt:lpstr>
      <vt:lpstr>Google ha calculado que aumentar 4 decimas de segundo podría perder 8 millones de búsquedas diarias</vt:lpstr>
      <vt:lpstr>“Es como si tu pareja te pregunta que si la quieres y tardas más de 5 segundos en contestar… esa noche no vas a convertir”</vt:lpstr>
      <vt:lpstr>La clave de todo es el Time To First Byte (TTFB)</vt:lpstr>
      <vt:lpstr>TTFB</vt:lpstr>
      <vt:lpstr>¿Cómo sé si mi web es lenta?</vt:lpstr>
      <vt:lpstr>Disponemos de herramientas online que validan nuestro sitio web</vt:lpstr>
      <vt:lpstr>Google PageSpeed</vt:lpstr>
      <vt:lpstr>Page Speed</vt:lpstr>
      <vt:lpstr>Page Speed</vt:lpstr>
      <vt:lpstr>Page Speed</vt:lpstr>
      <vt:lpstr>Page Speed</vt:lpstr>
      <vt:lpstr>GT Metrix</vt:lpstr>
      <vt:lpstr>GT Metrix</vt:lpstr>
      <vt:lpstr>GT Metrix</vt:lpstr>
      <vt:lpstr>Pingdom</vt:lpstr>
      <vt:lpstr>Pingdom</vt:lpstr>
      <vt:lpstr>Pingdom</vt:lpstr>
      <vt:lpstr>Web Page Test</vt:lpstr>
      <vt:lpstr>Web Page Test</vt:lpstr>
      <vt:lpstr>Web Page Test</vt:lpstr>
      <vt:lpstr>YahooYSlow</vt:lpstr>
      <vt:lpstr>YahooYSlow</vt:lpstr>
      <vt:lpstr>Test My Site</vt:lpstr>
      <vt:lpstr>Test My Site</vt:lpstr>
      <vt:lpstr>¿Cómo mejorar la velocidad de una web?</vt:lpstr>
      <vt:lpstr>Hay que incidir sobre varios puntos</vt:lpstr>
      <vt:lpstr>Servidor</vt:lpstr>
      <vt:lpstr>Servidores</vt:lpstr>
      <vt:lpstr>Servidores – Webempresa</vt:lpstr>
      <vt:lpstr>Servidores – Raiola</vt:lpstr>
      <vt:lpstr>Servidores - SiteGround</vt:lpstr>
      <vt:lpstr>http - https - http/2</vt:lpstr>
      <vt:lpstr>http – https – http/2</vt:lpstr>
      <vt:lpstr>Versión PHP</vt:lpstr>
      <vt:lpstr>Versión PHP</vt:lpstr>
      <vt:lpstr>Theme</vt:lpstr>
      <vt:lpstr>Theme</vt:lpstr>
      <vt:lpstr>Theme</vt:lpstr>
      <vt:lpstr>Theme</vt:lpstr>
      <vt:lpstr>Constructor visual</vt:lpstr>
      <vt:lpstr>Constructor visual</vt:lpstr>
      <vt:lpstr>Imágenes</vt:lpstr>
      <vt:lpstr>Imágenes</vt:lpstr>
      <vt:lpstr>Imágenes</vt:lpstr>
      <vt:lpstr>Lazy Load de imágenes</vt:lpstr>
      <vt:lpstr>Lazy Load de imágenes</vt:lpstr>
      <vt:lpstr>CDN´s Red de distribución de contenido</vt:lpstr>
      <vt:lpstr>CDN´s</vt:lpstr>
      <vt:lpstr>Vídeos</vt:lpstr>
      <vt:lpstr>Vídeos</vt:lpstr>
      <vt:lpstr>Número de Plugins</vt:lpstr>
      <vt:lpstr>Número de Plugins</vt:lpstr>
      <vt:lpstr>Minificación HTML, CSS y JS</vt:lpstr>
      <vt:lpstr>Minificaciones</vt:lpstr>
      <vt:lpstr>Plugins</vt:lpstr>
      <vt:lpstr>Plugins</vt:lpstr>
      <vt:lpstr>WP Optimize</vt:lpstr>
      <vt:lpstr>Autoptimize</vt:lpstr>
      <vt:lpstr>WP Super Cache</vt:lpstr>
      <vt:lpstr>Super Cache</vt:lpstr>
      <vt:lpstr>W3 Total Cache</vt:lpstr>
      <vt:lpstr>Total Cache</vt:lpstr>
      <vt:lpstr>EWWW Image Optimizer</vt:lpstr>
      <vt:lpstr>Image Optimizer</vt:lpstr>
      <vt:lpstr>Smush</vt:lpstr>
      <vt:lpstr>Smush</vt:lpstr>
      <vt:lpstr>BJ Lazy Load</vt:lpstr>
      <vt:lpstr>BJ Lazy Load</vt:lpstr>
      <vt:lpstr>WP Rocket</vt:lpstr>
      <vt:lpstr>WP Rocket</vt:lpstr>
      <vt:lpstr>El paradigma ha cambiado…</vt:lpstr>
      <vt:lpstr>El ordenador tiende a desaparecer y el rey absoluto es el móvil</vt:lpstr>
      <vt:lpstr>Google indexa primero el móvil y después desktop  Mobile First Indexing</vt:lpstr>
      <vt:lpstr>Las conexiones son cada vez más rápidas.  5G hasta 250 veces más rápida que 4G (lab.)</vt:lpstr>
      <vt:lpstr>Y tu web… ¿se adapta a ésta nueva tendencia en velocidad?</vt:lpstr>
      <vt:lpstr>Primeras conclusiones…</vt:lpstr>
      <vt:lpstr> Webs lentas causan insatisfacción en el usuario</vt:lpstr>
      <vt:lpstr>El móvil lo peta</vt:lpstr>
      <vt:lpstr>AMP</vt:lpstr>
      <vt:lpstr>¿Qué es AMP?</vt:lpstr>
      <vt:lpstr>¿Qué es AMP?</vt:lpstr>
      <vt:lpstr>¿Cuál es su objetivo?</vt:lpstr>
      <vt:lpstr>Objetivo de AMP</vt:lpstr>
      <vt:lpstr>Los requisitos técnicos de AMP priorizan la velocidad de carga para proporcionar al visitante una buena experiencia de usuario.</vt:lpstr>
      <vt:lpstr>Eliminan recursos para JS y CSS para mejorar la velocidad.</vt:lpstr>
      <vt:lpstr>En un principio, se limitaba a texto y foto, ahora evoluciona e incluso se pueden introducir anuncios.</vt:lpstr>
      <vt:lpstr>OJO!!! Google almacena los sitios AMP en sus servidores una vez cacheados.</vt:lpstr>
      <vt:lpstr>Por cierto, ¿sabes qué es la caché?</vt:lpstr>
      <vt:lpstr>Hay 2 tipos… - Caché de navegador – Cache de servidor</vt:lpstr>
      <vt:lpstr>Tipos de caché</vt:lpstr>
      <vt:lpstr>Cosas a tener en cuenta</vt:lpstr>
      <vt:lpstr>HTML propio de AMP</vt:lpstr>
      <vt:lpstr>HTML AMP</vt:lpstr>
      <vt:lpstr>CSS propias de AMP</vt:lpstr>
      <vt:lpstr>CSS AMP</vt:lpstr>
      <vt:lpstr>Caninoliza las URL´s y evita duplicidades</vt:lpstr>
      <vt:lpstr>Canonicals</vt:lpstr>
      <vt:lpstr>WordPress lo simplifica y han desarrollado un plugin</vt:lpstr>
      <vt:lpstr>Plugin WordPress AMP</vt:lpstr>
      <vt:lpstr>Plugin AMP</vt:lpstr>
      <vt:lpstr>Cuenta con su propio constructor</vt:lpstr>
      <vt:lpstr>Se pueden diseñar web, pensadas para móvil con su equivalente desktop</vt:lpstr>
      <vt:lpstr>Cosas curiosas y que molan</vt:lpstr>
      <vt:lpstr>Los botones sociales ralentizan la carga</vt:lpstr>
      <vt:lpstr>Botones sociales</vt:lpstr>
      <vt:lpstr>Ahora se “precargan” los enlaces de una web</vt:lpstr>
      <vt:lpstr>Precarga de enlaces</vt:lpstr>
      <vt:lpstr>Tips para un buen WPO</vt:lpstr>
      <vt:lpstr>Tips para un buen WPO</vt:lpstr>
      <vt:lpstr>Tips para un buen WPO</vt:lpstr>
      <vt:lpstr>Tips para un buen WPO</vt:lpstr>
      <vt:lpstr>Para descargar esta presentación…</vt:lpstr>
      <vt:lpstr>Descarga de presentación</vt:lpstr>
      <vt:lpstr>¿Preguntas?</vt:lpstr>
      <vt:lpstr>¡GRACIAS A TODOS POR VENIR! :-)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Optimiza el WPO de tu sitio web.</dc:title>
  <dc:creator>Juan Martínez</dc:creator>
  <cp:lastModifiedBy>Juan Martínez</cp:lastModifiedBy>
  <cp:revision>8</cp:revision>
  <dcterms:created xsi:type="dcterms:W3CDTF">2019-03-07T15:08:30Z</dcterms:created>
  <dcterms:modified xsi:type="dcterms:W3CDTF">2019-03-07T15:27:01Z</dcterms:modified>
</cp:coreProperties>
</file>