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300" r:id="rId2"/>
    <p:sldId id="335" r:id="rId3"/>
    <p:sldId id="375" r:id="rId4"/>
    <p:sldId id="376" r:id="rId5"/>
    <p:sldId id="377" r:id="rId6"/>
    <p:sldId id="378" r:id="rId7"/>
    <p:sldId id="398" r:id="rId8"/>
    <p:sldId id="257" r:id="rId9"/>
    <p:sldId id="380" r:id="rId10"/>
    <p:sldId id="382" r:id="rId11"/>
    <p:sldId id="400" r:id="rId12"/>
    <p:sldId id="385" r:id="rId13"/>
    <p:sldId id="386" r:id="rId14"/>
    <p:sldId id="390" r:id="rId15"/>
    <p:sldId id="383" r:id="rId16"/>
    <p:sldId id="388" r:id="rId17"/>
    <p:sldId id="392" r:id="rId18"/>
    <p:sldId id="393" r:id="rId19"/>
    <p:sldId id="387" r:id="rId20"/>
    <p:sldId id="395" r:id="rId21"/>
    <p:sldId id="397" r:id="rId22"/>
    <p:sldId id="384" r:id="rId23"/>
    <p:sldId id="394" r:id="rId24"/>
    <p:sldId id="396" r:id="rId25"/>
    <p:sldId id="381" r:id="rId26"/>
    <p:sldId id="399" r:id="rId27"/>
    <p:sldId id="355" r:id="rId28"/>
    <p:sldId id="356" r:id="rId29"/>
    <p:sldId id="363" r:id="rId30"/>
    <p:sldId id="364" r:id="rId31"/>
    <p:sldId id="365" r:id="rId32"/>
    <p:sldId id="366" r:id="rId33"/>
    <p:sldId id="367" r:id="rId34"/>
    <p:sldId id="368" r:id="rId35"/>
    <p:sldId id="370" r:id="rId36"/>
    <p:sldId id="372" r:id="rId37"/>
    <p:sldId id="304" r:id="rId38"/>
    <p:sldId id="259" r:id="rId39"/>
    <p:sldId id="260" r:id="rId40"/>
    <p:sldId id="266" r:id="rId41"/>
    <p:sldId id="270" r:id="rId42"/>
    <p:sldId id="268" r:id="rId43"/>
    <p:sldId id="271" r:id="rId44"/>
    <p:sldId id="272" r:id="rId45"/>
    <p:sldId id="273" r:id="rId46"/>
    <p:sldId id="274" r:id="rId47"/>
    <p:sldId id="275" r:id="rId48"/>
    <p:sldId id="279" r:id="rId49"/>
    <p:sldId id="276" r:id="rId50"/>
    <p:sldId id="280" r:id="rId51"/>
    <p:sldId id="278" r:id="rId52"/>
    <p:sldId id="283" r:id="rId53"/>
    <p:sldId id="284" r:id="rId54"/>
    <p:sldId id="285" r:id="rId55"/>
    <p:sldId id="286" r:id="rId56"/>
    <p:sldId id="287" r:id="rId57"/>
    <p:sldId id="291" r:id="rId58"/>
    <p:sldId id="288" r:id="rId59"/>
    <p:sldId id="292" r:id="rId60"/>
    <p:sldId id="289" r:id="rId61"/>
    <p:sldId id="293" r:id="rId62"/>
    <p:sldId id="290" r:id="rId63"/>
    <p:sldId id="294" r:id="rId64"/>
    <p:sldId id="295" r:id="rId65"/>
    <p:sldId id="298" r:id="rId66"/>
    <p:sldId id="415" r:id="rId67"/>
    <p:sldId id="413" r:id="rId68"/>
    <p:sldId id="401" r:id="rId69"/>
    <p:sldId id="407" r:id="rId70"/>
    <p:sldId id="403" r:id="rId71"/>
    <p:sldId id="408" r:id="rId72"/>
    <p:sldId id="402" r:id="rId73"/>
    <p:sldId id="404" r:id="rId74"/>
    <p:sldId id="405" r:id="rId75"/>
    <p:sldId id="406" r:id="rId76"/>
    <p:sldId id="409" r:id="rId77"/>
    <p:sldId id="410" r:id="rId78"/>
    <p:sldId id="411" r:id="rId79"/>
    <p:sldId id="412" r:id="rId80"/>
    <p:sldId id="414" r:id="rId81"/>
    <p:sldId id="416" r:id="rId82"/>
    <p:sldId id="417" r:id="rId83"/>
    <p:sldId id="358" r:id="rId84"/>
    <p:sldId id="357" r:id="rId8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8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5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2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20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12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3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3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65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53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8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3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1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2/7/19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eilpatel.com/es/ubersuggest/" TargetMode="External"/><Relationship Id="rId2" Type="http://schemas.openxmlformats.org/officeDocument/2006/relationships/hyperlink" Target="https://keywordtool.io/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ds.google.com/intl/es_es/home/tools/keyword-planner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midominio.com/p&#233;rgolas-madera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xlumen.com/como-leemos-en-internet-1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Optimiza tu blog en </a:t>
            </a:r>
            <a:r>
              <a:rPr lang="es-ES" dirty="0" err="1">
                <a:solidFill>
                  <a:srgbClr val="EBEBEB"/>
                </a:solidFill>
              </a:rPr>
              <a:t>WordPress</a:t>
            </a:r>
            <a:r>
              <a:rPr lang="es-ES" dirty="0">
                <a:solidFill>
                  <a:srgbClr val="EBEBEB"/>
                </a:solidFill>
              </a:rPr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118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Blog</a:t>
            </a:r>
          </a:p>
        </p:txBody>
      </p:sp>
    </p:spTree>
    <p:extLst>
      <p:ext uri="{BB962C8B-B14F-4D97-AF65-F5344CB8AC3E}">
        <p14:creationId xmlns:p14="http://schemas.microsoft.com/office/powerpoint/2010/main" val="2508989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Blog</a:t>
            </a:r>
          </a:p>
        </p:txBody>
      </p:sp>
    </p:spTree>
    <p:extLst>
      <p:ext uri="{BB962C8B-B14F-4D97-AF65-F5344CB8AC3E}">
        <p14:creationId xmlns:p14="http://schemas.microsoft.com/office/powerpoint/2010/main" val="32618169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Vamos a exponer un hipotético caso</a:t>
            </a:r>
          </a:p>
        </p:txBody>
      </p:sp>
    </p:spTree>
    <p:extLst>
      <p:ext uri="{BB962C8B-B14F-4D97-AF65-F5344CB8AC3E}">
        <p14:creationId xmlns:p14="http://schemas.microsoft.com/office/powerpoint/2010/main" val="3580443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Información sobre el blog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Tenemos que escribir sobre mobiliario exterior (metal, madera, hormigón)</a:t>
            </a:r>
          </a:p>
          <a:p>
            <a:r>
              <a:rPr lang="es-ES" dirty="0"/>
              <a:t>Los usuarios a los que va dirigido…</a:t>
            </a:r>
          </a:p>
          <a:p>
            <a:pPr lvl="1"/>
            <a:r>
              <a:rPr lang="es-ES" dirty="0"/>
              <a:t>Entidades públicas (tipo ayuntamientos…)</a:t>
            </a:r>
          </a:p>
          <a:p>
            <a:pPr lvl="2"/>
            <a:r>
              <a:rPr lang="es-ES" dirty="0"/>
              <a:t>Jardines públicos</a:t>
            </a:r>
          </a:p>
          <a:p>
            <a:pPr lvl="2"/>
            <a:r>
              <a:rPr lang="es-ES" dirty="0"/>
              <a:t>Jardines infantiles</a:t>
            </a:r>
          </a:p>
          <a:p>
            <a:pPr lvl="2"/>
            <a:r>
              <a:rPr lang="es-ES" dirty="0"/>
              <a:t>Etc…</a:t>
            </a:r>
          </a:p>
          <a:p>
            <a:pPr lvl="1"/>
            <a:r>
              <a:rPr lang="es-ES" dirty="0"/>
              <a:t>Entidades privadas</a:t>
            </a:r>
          </a:p>
          <a:p>
            <a:pPr lvl="2"/>
            <a:r>
              <a:rPr lang="es-ES" dirty="0"/>
              <a:t>Campings</a:t>
            </a:r>
          </a:p>
          <a:p>
            <a:pPr lvl="2"/>
            <a:r>
              <a:rPr lang="es-ES" dirty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1220428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+ información sobre el blog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dirty="0"/>
              <a:t>Los muebles objetivo (en este caso concreto) sobre los que tenemos que escribir son:</a:t>
            </a:r>
          </a:p>
          <a:p>
            <a:pPr lvl="1"/>
            <a:r>
              <a:rPr lang="es-ES" dirty="0"/>
              <a:t>Pérgolas de madera, pérgolas de madera rústicas, pérgolas de madera exterior </a:t>
            </a:r>
          </a:p>
          <a:p>
            <a:pPr lvl="1"/>
            <a:r>
              <a:rPr lang="es-ES" dirty="0"/>
              <a:t>Mesas de madera, mesas de madera rústicas, mesas de madera exterior</a:t>
            </a:r>
          </a:p>
          <a:p>
            <a:pPr lvl="1"/>
            <a:r>
              <a:rPr lang="es-ES" dirty="0"/>
              <a:t>Bancos de madera, bancos de madera rústicos, bancos de madera exterior</a:t>
            </a:r>
          </a:p>
          <a:p>
            <a:pPr lvl="1"/>
            <a:r>
              <a:rPr lang="es-ES" dirty="0"/>
              <a:t>Jardineras de madera, jardineras de madera rústicas, jardineras de madera exterior</a:t>
            </a:r>
          </a:p>
          <a:p>
            <a:pPr marL="457200" lvl="1" indent="0">
              <a:buNone/>
            </a:pPr>
            <a:endParaRPr lang="es-ES" dirty="0"/>
          </a:p>
          <a:p>
            <a:pPr marL="457200" lvl="1" indent="0">
              <a:buNone/>
            </a:pPr>
            <a:r>
              <a:rPr lang="es-ES" dirty="0"/>
              <a:t>NOTA</a:t>
            </a:r>
          </a:p>
          <a:p>
            <a:pPr marL="457200" lvl="1" indent="0">
              <a:buNone/>
            </a:pPr>
            <a:r>
              <a:rPr lang="es-ES" dirty="0"/>
              <a:t>También es necesario buscar los términos en singular, existen programas que los discriminan</a:t>
            </a:r>
          </a:p>
        </p:txBody>
      </p:sp>
    </p:spTree>
    <p:extLst>
      <p:ext uri="{BB962C8B-B14F-4D97-AF65-F5344CB8AC3E}">
        <p14:creationId xmlns:p14="http://schemas.microsoft.com/office/powerpoint/2010/main" val="2069163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8322" y="2378028"/>
            <a:ext cx="8825658" cy="2677648"/>
          </a:xfrm>
        </p:spPr>
        <p:txBody>
          <a:bodyPr/>
          <a:lstStyle/>
          <a:p>
            <a:r>
              <a:rPr lang="es-ES" dirty="0"/>
              <a:t>&gt; Para empezar a tomar decisiones…</a:t>
            </a:r>
            <a:br>
              <a:rPr lang="es-ES" dirty="0"/>
            </a:br>
            <a:r>
              <a:rPr lang="es-ES" dirty="0"/>
              <a:t>Debemos hacer un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740904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27050F1-9333-4DB7-A34E-C2F29B440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AYÚDATE DE HERRAMIENTAS GRATUITAS</a:t>
            </a:r>
          </a:p>
          <a:p>
            <a:pPr lvl="1"/>
            <a:r>
              <a:rPr lang="es-ES" dirty="0" err="1"/>
              <a:t>Keyword</a:t>
            </a:r>
            <a:r>
              <a:rPr lang="es-ES" dirty="0"/>
              <a:t> Finder. (https://kwfinder.com/)</a:t>
            </a:r>
          </a:p>
          <a:p>
            <a:pPr lvl="1"/>
            <a:r>
              <a:rPr lang="es-ES" dirty="0" err="1"/>
              <a:t>Keyword</a:t>
            </a:r>
            <a:r>
              <a:rPr lang="es-ES" dirty="0"/>
              <a:t> Tool IO. (</a:t>
            </a:r>
            <a:r>
              <a:rPr lang="es-ES" dirty="0">
                <a:hlinkClick r:id="rId2"/>
              </a:rPr>
              <a:t>https://keywordtool.io/es</a:t>
            </a:r>
            <a:r>
              <a:rPr lang="es-ES" dirty="0"/>
              <a:t>)</a:t>
            </a:r>
          </a:p>
          <a:p>
            <a:pPr lvl="1"/>
            <a:r>
              <a:rPr lang="es-ES" dirty="0" err="1"/>
              <a:t>Ubersuggest</a:t>
            </a:r>
            <a:r>
              <a:rPr lang="es-ES" dirty="0"/>
              <a:t> (</a:t>
            </a:r>
            <a:r>
              <a:rPr lang="es-ES" dirty="0">
                <a:hlinkClick r:id="rId3"/>
              </a:rPr>
              <a:t>https://neilpatel.com/es/ubersuggest/</a:t>
            </a:r>
            <a:r>
              <a:rPr lang="es-ES" dirty="0"/>
              <a:t>) *</a:t>
            </a:r>
          </a:p>
          <a:p>
            <a:pPr lvl="1"/>
            <a:r>
              <a:rPr lang="es-ES" dirty="0" err="1"/>
              <a:t>Keyword</a:t>
            </a:r>
            <a:r>
              <a:rPr lang="es-ES" dirty="0"/>
              <a:t>  </a:t>
            </a:r>
            <a:r>
              <a:rPr lang="es-ES" dirty="0" err="1"/>
              <a:t>Planner</a:t>
            </a:r>
            <a:r>
              <a:rPr lang="es-ES" dirty="0"/>
              <a:t> (</a:t>
            </a:r>
            <a:r>
              <a:rPr lang="es-ES" dirty="0">
                <a:hlinkClick r:id="rId4"/>
              </a:rPr>
              <a:t>https://ads.google.com/intl/es_es/home/tools/keyword-planner/</a:t>
            </a:r>
            <a:r>
              <a:rPr lang="es-ES" dirty="0"/>
              <a:t>)</a:t>
            </a:r>
          </a:p>
          <a:p>
            <a:pPr lvl="1"/>
            <a:r>
              <a:rPr lang="es-ES" dirty="0" err="1"/>
              <a:t>Keywordshitter</a:t>
            </a:r>
            <a:r>
              <a:rPr lang="es-ES" dirty="0"/>
              <a:t> (https://keywordshitter.com/) 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SI TIENES LICENCIAS DE PAGO</a:t>
            </a:r>
          </a:p>
          <a:p>
            <a:pPr lvl="1"/>
            <a:r>
              <a:rPr lang="es-ES" dirty="0" err="1"/>
              <a:t>SemRush</a:t>
            </a:r>
            <a:r>
              <a:rPr lang="es-ES" dirty="0"/>
              <a:t> (https://www.semrush.com/)</a:t>
            </a:r>
          </a:p>
          <a:p>
            <a:pPr lvl="1"/>
            <a:r>
              <a:rPr lang="es-ES" dirty="0" err="1"/>
              <a:t>Ahrefs</a:t>
            </a:r>
            <a:r>
              <a:rPr lang="es-ES" dirty="0"/>
              <a:t> (</a:t>
            </a:r>
            <a:r>
              <a:rPr lang="es-ES" dirty="0">
                <a:hlinkClick r:id="rId4"/>
              </a:rPr>
              <a:t>https://ahrefs.com/es/</a:t>
            </a:r>
            <a:r>
              <a:rPr lang="es-ES" dirty="0"/>
              <a:t>)</a:t>
            </a:r>
          </a:p>
          <a:p>
            <a:pPr lvl="1"/>
            <a:r>
              <a:rPr lang="es-ES" dirty="0" err="1"/>
              <a:t>Sistrix</a:t>
            </a:r>
            <a:r>
              <a:rPr lang="es-ES" dirty="0"/>
              <a:t> (https://www.sistrix.es/) 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26800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27050F1-9333-4DB7-A34E-C2F29B440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4351"/>
            <a:ext cx="8825659" cy="3876814"/>
          </a:xfrm>
        </p:spPr>
        <p:txBody>
          <a:bodyPr>
            <a:normAutofit/>
          </a:bodyPr>
          <a:lstStyle/>
          <a:p>
            <a:r>
              <a:rPr lang="es-ES" dirty="0"/>
              <a:t>Empezamos a decidir términos…</a:t>
            </a:r>
          </a:p>
          <a:p>
            <a:pPr lvl="1"/>
            <a:r>
              <a:rPr lang="es-ES" dirty="0"/>
              <a:t>Categorías posibles (</a:t>
            </a:r>
            <a:r>
              <a:rPr lang="es-ES" dirty="0" err="1"/>
              <a:t>keywords</a:t>
            </a:r>
            <a:r>
              <a:rPr lang="es-ES" dirty="0"/>
              <a:t> más genéricas)</a:t>
            </a:r>
          </a:p>
          <a:p>
            <a:pPr lvl="2"/>
            <a:r>
              <a:rPr lang="es-ES" dirty="0"/>
              <a:t>Mobiliario urbano</a:t>
            </a:r>
          </a:p>
          <a:p>
            <a:pPr lvl="2"/>
            <a:r>
              <a:rPr lang="es-ES" dirty="0"/>
              <a:t>Muebles rústicos</a:t>
            </a:r>
          </a:p>
          <a:p>
            <a:pPr lvl="2"/>
            <a:r>
              <a:rPr lang="es-ES" dirty="0"/>
              <a:t>Muebles madera</a:t>
            </a:r>
          </a:p>
          <a:p>
            <a:pPr lvl="2"/>
            <a:r>
              <a:rPr lang="es-ES" dirty="0"/>
              <a:t>Muebles exteriores // Muebles de exterior</a:t>
            </a:r>
          </a:p>
          <a:p>
            <a:pPr lvl="1"/>
            <a:r>
              <a:rPr lang="es-ES" dirty="0"/>
              <a:t>Productos // Artículos</a:t>
            </a:r>
          </a:p>
          <a:p>
            <a:pPr lvl="2"/>
            <a:r>
              <a:rPr lang="es-ES" dirty="0"/>
              <a:t>Pérgola madera, pérgola de madera exterior , pérgola de madera rústica</a:t>
            </a:r>
          </a:p>
          <a:p>
            <a:pPr lvl="2"/>
            <a:r>
              <a:rPr lang="es-ES" dirty="0"/>
              <a:t>Mesa madera, mesa de madera exterior , mesa de madera rústica</a:t>
            </a:r>
          </a:p>
          <a:p>
            <a:pPr lvl="2"/>
            <a:r>
              <a:rPr lang="es-ES" dirty="0"/>
              <a:t>Banco madera, banco de madera exterior , banco de madera rústica</a:t>
            </a:r>
          </a:p>
          <a:p>
            <a:pPr lvl="2"/>
            <a:r>
              <a:rPr lang="es-ES" dirty="0"/>
              <a:t>Jardinera madera, jardinera de madera exterior , jardinera de madera rústica</a:t>
            </a:r>
          </a:p>
          <a:p>
            <a:pPr lvl="2"/>
            <a:endParaRPr lang="es-ES" dirty="0"/>
          </a:p>
          <a:p>
            <a:pPr lvl="2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6743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 – Categoría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CA28691-5802-434C-B215-447C33C5F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280" y="2531166"/>
            <a:ext cx="7059440" cy="363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800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Elección de categoría</a:t>
            </a:r>
          </a:p>
        </p:txBody>
      </p:sp>
    </p:spTree>
    <p:extLst>
      <p:ext uri="{BB962C8B-B14F-4D97-AF65-F5344CB8AC3E}">
        <p14:creationId xmlns:p14="http://schemas.microsoft.com/office/powerpoint/2010/main" val="1223539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¿Tienes un blog?</a:t>
            </a:r>
          </a:p>
        </p:txBody>
      </p:sp>
    </p:spTree>
    <p:extLst>
      <p:ext uri="{BB962C8B-B14F-4D97-AF65-F5344CB8AC3E}">
        <p14:creationId xmlns:p14="http://schemas.microsoft.com/office/powerpoint/2010/main" val="474611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Elección de categoría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27050F1-9333-4DB7-A34E-C2F29B440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4351"/>
            <a:ext cx="8825659" cy="3876814"/>
          </a:xfrm>
        </p:spPr>
        <p:txBody>
          <a:bodyPr>
            <a:normAutofit/>
          </a:bodyPr>
          <a:lstStyle/>
          <a:p>
            <a:r>
              <a:rPr lang="es-ES" dirty="0"/>
              <a:t>Nos decidimos por la categoría -&gt; </a:t>
            </a:r>
            <a:r>
              <a:rPr lang="es-ES" b="1" dirty="0"/>
              <a:t>“Mobiliario urbano”</a:t>
            </a:r>
          </a:p>
          <a:p>
            <a:pPr marL="0" indent="0">
              <a:buNone/>
            </a:pPr>
            <a:endParaRPr lang="es-ES" b="1" dirty="0"/>
          </a:p>
          <a:p>
            <a:r>
              <a:rPr lang="es-ES" dirty="0"/>
              <a:t>¿Cómo implementamos la categoría?</a:t>
            </a:r>
          </a:p>
          <a:p>
            <a:r>
              <a:rPr lang="es-ES" dirty="0"/>
              <a:t>Eliminar (si se puede) el campo /</a:t>
            </a:r>
            <a:r>
              <a:rPr lang="es-ES" dirty="0" err="1"/>
              <a:t>category</a:t>
            </a:r>
            <a:r>
              <a:rPr lang="es-ES" dirty="0"/>
              <a:t>/</a:t>
            </a:r>
          </a:p>
          <a:p>
            <a:r>
              <a:rPr lang="es-ES" dirty="0" err="1"/>
              <a:t>Title</a:t>
            </a:r>
            <a:endParaRPr lang="es-ES" dirty="0"/>
          </a:p>
          <a:p>
            <a:r>
              <a:rPr lang="es-ES" dirty="0" err="1"/>
              <a:t>Description</a:t>
            </a:r>
            <a:endParaRPr lang="es-ES" dirty="0"/>
          </a:p>
          <a:p>
            <a:r>
              <a:rPr lang="es-ES" dirty="0"/>
              <a:t>1 sólo H1</a:t>
            </a:r>
          </a:p>
          <a:p>
            <a:r>
              <a:rPr lang="es-ES" dirty="0"/>
              <a:t>Varios H2</a:t>
            </a:r>
          </a:p>
          <a:p>
            <a:r>
              <a:rPr lang="es-ES" dirty="0"/>
              <a:t>Varios H3</a:t>
            </a:r>
          </a:p>
        </p:txBody>
      </p:sp>
    </p:spTree>
    <p:extLst>
      <p:ext uri="{BB962C8B-B14F-4D97-AF65-F5344CB8AC3E}">
        <p14:creationId xmlns:p14="http://schemas.microsoft.com/office/powerpoint/2010/main" val="35607872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Configuración de categoría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874914-8833-4543-99ED-47F94A59F1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332" y="2369488"/>
            <a:ext cx="4105799" cy="426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0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Redacción de producto</a:t>
            </a:r>
          </a:p>
        </p:txBody>
      </p:sp>
    </p:spTree>
    <p:extLst>
      <p:ext uri="{BB962C8B-B14F-4D97-AF65-F5344CB8AC3E}">
        <p14:creationId xmlns:p14="http://schemas.microsoft.com/office/powerpoint/2010/main" val="91017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 – Producto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CFB9D0C-C81E-0E41-ADD9-0C241EBA6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954" y="2552976"/>
            <a:ext cx="9469976" cy="37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99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Redacción de producto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27050F1-9333-4DB7-A34E-C2F29B440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464351"/>
            <a:ext cx="8825659" cy="3876814"/>
          </a:xfrm>
        </p:spPr>
        <p:txBody>
          <a:bodyPr>
            <a:normAutofit/>
          </a:bodyPr>
          <a:lstStyle/>
          <a:p>
            <a:r>
              <a:rPr lang="es-ES" dirty="0" err="1"/>
              <a:t>Title</a:t>
            </a:r>
            <a:endParaRPr lang="es-ES" dirty="0"/>
          </a:p>
          <a:p>
            <a:r>
              <a:rPr lang="es-ES" dirty="0" err="1"/>
              <a:t>Description</a:t>
            </a:r>
            <a:endParaRPr lang="es-ES" dirty="0"/>
          </a:p>
          <a:p>
            <a:r>
              <a:rPr lang="es-ES" dirty="0"/>
              <a:t>1 sólo H1</a:t>
            </a:r>
          </a:p>
          <a:p>
            <a:r>
              <a:rPr lang="es-ES" dirty="0"/>
              <a:t>Varios H2</a:t>
            </a:r>
          </a:p>
          <a:p>
            <a:r>
              <a:rPr lang="es-ES" dirty="0"/>
              <a:t>Varios H3</a:t>
            </a:r>
          </a:p>
          <a:p>
            <a:r>
              <a:rPr lang="es-ES" dirty="0"/>
              <a:t>Enlazado interno a categoría</a:t>
            </a:r>
          </a:p>
          <a:p>
            <a:r>
              <a:rPr lang="es-ES" dirty="0"/>
              <a:t>Enlazado interno a otros post relacionados</a:t>
            </a:r>
          </a:p>
        </p:txBody>
      </p:sp>
    </p:spTree>
    <p:extLst>
      <p:ext uri="{BB962C8B-B14F-4D97-AF65-F5344CB8AC3E}">
        <p14:creationId xmlns:p14="http://schemas.microsoft.com/office/powerpoint/2010/main" val="3558435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Redacción de post. </a:t>
            </a:r>
          </a:p>
        </p:txBody>
      </p:sp>
    </p:spTree>
    <p:extLst>
      <p:ext uri="{BB962C8B-B14F-4D97-AF65-F5344CB8AC3E}">
        <p14:creationId xmlns:p14="http://schemas.microsoft.com/office/powerpoint/2010/main" val="13124487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Ley del 1</a:t>
            </a:r>
            <a:br>
              <a:rPr lang="es-ES" dirty="0"/>
            </a:br>
            <a:r>
              <a:rPr lang="es-ES" dirty="0"/>
              <a:t>	&gt; 1 sólo H1</a:t>
            </a:r>
            <a:br>
              <a:rPr lang="es-ES" dirty="0"/>
            </a:br>
            <a:r>
              <a:rPr lang="es-ES" dirty="0"/>
              <a:t>	&gt; 1 </a:t>
            </a:r>
            <a:r>
              <a:rPr lang="es-ES" dirty="0" err="1"/>
              <a:t>sóla</a:t>
            </a:r>
            <a:r>
              <a:rPr lang="es-ES" dirty="0"/>
              <a:t> KW por página </a:t>
            </a:r>
          </a:p>
        </p:txBody>
      </p:sp>
    </p:spTree>
    <p:extLst>
      <p:ext uri="{BB962C8B-B14F-4D97-AF65-F5344CB8AC3E}">
        <p14:creationId xmlns:p14="http://schemas.microsoft.com/office/powerpoint/2010/main" val="2358716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368181"/>
            <a:ext cx="8825658" cy="2677648"/>
          </a:xfrm>
        </p:spPr>
        <p:txBody>
          <a:bodyPr/>
          <a:lstStyle/>
          <a:p>
            <a:r>
              <a:rPr lang="es-ES" dirty="0"/>
              <a:t>&gt; Recuerda el por qué de la estructura de etiquetas H</a:t>
            </a:r>
          </a:p>
        </p:txBody>
      </p:sp>
    </p:spTree>
    <p:extLst>
      <p:ext uri="{BB962C8B-B14F-4D97-AF65-F5344CB8AC3E}">
        <p14:creationId xmlns:p14="http://schemas.microsoft.com/office/powerpoint/2010/main" val="4006217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Jerarquía de etiquetas H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1 SÓLO H1 / 2 O MÁS H2 / 2 O MÁS H3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&lt;H1&gt;Palabra clave objetivo&lt;/H1&gt;</a:t>
            </a:r>
          </a:p>
          <a:p>
            <a:pPr lvl="1"/>
            <a:r>
              <a:rPr lang="es-ES" dirty="0"/>
              <a:t>&lt;H2&gt;Derivaciones de la palabra clave objetivo&lt;/H2&gt;</a:t>
            </a:r>
          </a:p>
          <a:p>
            <a:pPr lvl="2"/>
            <a:r>
              <a:rPr lang="es-ES" dirty="0"/>
              <a:t>&lt;H3&gt;Refuerza la derivación del H2 al que pertenece&lt;/H3&gt;</a:t>
            </a:r>
          </a:p>
          <a:p>
            <a:pPr lvl="1"/>
            <a:r>
              <a:rPr lang="es-ES" dirty="0"/>
              <a:t>&lt;H2&gt;Derivaciones de la palabra clave objetivo&lt;/H2&gt;</a:t>
            </a:r>
          </a:p>
          <a:p>
            <a:pPr lvl="1"/>
            <a:r>
              <a:rPr lang="es-ES" dirty="0"/>
              <a:t>&lt;H2&gt;Derivaciones de la palabra clave objetivo&lt;/H2&gt;</a:t>
            </a:r>
          </a:p>
          <a:p>
            <a:pPr lvl="2"/>
            <a:r>
              <a:rPr lang="es-ES" dirty="0"/>
              <a:t>&lt;H3&gt;Refuerza la derivación del H2 al que pertenece&lt;/H3&gt;</a:t>
            </a:r>
          </a:p>
          <a:p>
            <a:pPr lvl="2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6623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&gt;Títulos</a:t>
            </a:r>
          </a:p>
        </p:txBody>
      </p:sp>
    </p:spTree>
    <p:extLst>
      <p:ext uri="{BB962C8B-B14F-4D97-AF65-F5344CB8AC3E}">
        <p14:creationId xmlns:p14="http://schemas.microsoft.com/office/powerpoint/2010/main" val="1371306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¿Para qué utilizas tu blog?</a:t>
            </a:r>
          </a:p>
        </p:txBody>
      </p:sp>
    </p:spTree>
    <p:extLst>
      <p:ext uri="{BB962C8B-B14F-4D97-AF65-F5344CB8AC3E}">
        <p14:creationId xmlns:p14="http://schemas.microsoft.com/office/powerpoint/2010/main" val="36845166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745863"/>
          </a:xfrm>
        </p:spPr>
        <p:txBody>
          <a:bodyPr>
            <a:normAutofit/>
          </a:bodyPr>
          <a:lstStyle/>
          <a:p>
            <a:r>
              <a:rPr lang="es-ES" dirty="0"/>
              <a:t>Se ven en los resultados de búsqueda – SERP´S</a:t>
            </a:r>
          </a:p>
          <a:p>
            <a:r>
              <a:rPr lang="es-ES" dirty="0"/>
              <a:t>Debe contener la </a:t>
            </a:r>
            <a:r>
              <a:rPr lang="es-ES" dirty="0" err="1"/>
              <a:t>keyword</a:t>
            </a:r>
            <a:r>
              <a:rPr lang="es-ES" dirty="0"/>
              <a:t> principal</a:t>
            </a:r>
          </a:p>
          <a:p>
            <a:r>
              <a:rPr lang="es-ES" dirty="0"/>
              <a:t>La redacción debería ser atractiva</a:t>
            </a:r>
          </a:p>
          <a:p>
            <a:pPr lvl="1"/>
            <a:r>
              <a:rPr lang="es-ES" dirty="0"/>
              <a:t>Si ha de ser informativa -&gt; El </a:t>
            </a:r>
            <a:r>
              <a:rPr lang="es-ES" dirty="0" err="1"/>
              <a:t>title</a:t>
            </a:r>
            <a:r>
              <a:rPr lang="es-ES" dirty="0"/>
              <a:t> puede ser lo mismo que el H1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46949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Descripciones</a:t>
            </a:r>
          </a:p>
        </p:txBody>
      </p:sp>
    </p:spTree>
    <p:extLst>
      <p:ext uri="{BB962C8B-B14F-4D97-AF65-F5344CB8AC3E}">
        <p14:creationId xmlns:p14="http://schemas.microsoft.com/office/powerpoint/2010/main" val="5848797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Descripciones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Se ven en los resultados de búsqueda</a:t>
            </a:r>
          </a:p>
          <a:p>
            <a:r>
              <a:rPr lang="es-ES" dirty="0"/>
              <a:t>La redacción que apoya al título en las </a:t>
            </a:r>
            <a:r>
              <a:rPr lang="es-ES" dirty="0" err="1"/>
              <a:t>SERP´s</a:t>
            </a:r>
            <a:r>
              <a:rPr lang="es-ES" dirty="0"/>
              <a:t> -&gt; Sé dinámico y persuasivo</a:t>
            </a:r>
          </a:p>
          <a:p>
            <a:r>
              <a:rPr lang="es-ES" dirty="0"/>
              <a:t>Enriquécelo con </a:t>
            </a:r>
            <a:r>
              <a:rPr lang="es-ES" dirty="0" err="1"/>
              <a:t>keywords</a:t>
            </a:r>
            <a:r>
              <a:rPr lang="es-ES" dirty="0"/>
              <a:t> y </a:t>
            </a:r>
            <a:r>
              <a:rPr lang="es-ES" dirty="0" err="1"/>
              <a:t>dervivaciones</a:t>
            </a:r>
            <a:r>
              <a:rPr lang="es-ES" dirty="0"/>
              <a:t> de la misma</a:t>
            </a:r>
          </a:p>
          <a:p>
            <a:endParaRPr lang="es-ES" dirty="0"/>
          </a:p>
          <a:p>
            <a:r>
              <a:rPr lang="es-ES" dirty="0"/>
              <a:t>¿Ayuda al posicionamiento?</a:t>
            </a:r>
          </a:p>
          <a:p>
            <a:pPr lvl="1"/>
            <a:r>
              <a:rPr lang="es-ES" dirty="0"/>
              <a:t>Hay debate sobre ello</a:t>
            </a:r>
          </a:p>
        </p:txBody>
      </p:sp>
    </p:spTree>
    <p:extLst>
      <p:ext uri="{BB962C8B-B14F-4D97-AF65-F5344CB8AC3E}">
        <p14:creationId xmlns:p14="http://schemas.microsoft.com/office/powerpoint/2010/main" val="15008693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Imágenes y ALT</a:t>
            </a:r>
          </a:p>
        </p:txBody>
      </p:sp>
    </p:spTree>
    <p:extLst>
      <p:ext uri="{BB962C8B-B14F-4D97-AF65-F5344CB8AC3E}">
        <p14:creationId xmlns:p14="http://schemas.microsoft.com/office/powerpoint/2010/main" val="12360361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Imágenes y ALT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631" y="2341106"/>
            <a:ext cx="10834978" cy="4147157"/>
          </a:xfrm>
        </p:spPr>
        <p:txBody>
          <a:bodyPr>
            <a:normAutofit/>
          </a:bodyPr>
          <a:lstStyle/>
          <a:p>
            <a:r>
              <a:rPr lang="es-ES" dirty="0"/>
              <a:t>Ajusta las dimensiones de tus imágenes</a:t>
            </a:r>
          </a:p>
          <a:p>
            <a:r>
              <a:rPr lang="es-ES" dirty="0"/>
              <a:t>Ajusta el tamaño del archivo de tus imágenes (recomendación: 72 </a:t>
            </a:r>
            <a:r>
              <a:rPr lang="es-ES" dirty="0" err="1"/>
              <a:t>ppp</a:t>
            </a:r>
            <a:r>
              <a:rPr lang="es-ES" dirty="0"/>
              <a:t> y y guarda en .</a:t>
            </a:r>
            <a:r>
              <a:rPr lang="es-ES" dirty="0" err="1"/>
              <a:t>jpg</a:t>
            </a:r>
            <a:r>
              <a:rPr lang="es-ES" dirty="0"/>
              <a:t>)</a:t>
            </a:r>
          </a:p>
          <a:p>
            <a:r>
              <a:rPr lang="es-ES" dirty="0"/>
              <a:t>Si no optimizas -&gt; tu velocidad de carga se ralentiza</a:t>
            </a:r>
          </a:p>
          <a:p>
            <a:r>
              <a:rPr lang="es-ES" dirty="0"/>
              <a:t>Rellena el “ALT” de tu imagen reforzando el posicionamiento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Puedes reforzar introduciendo un “</a:t>
            </a:r>
            <a:r>
              <a:rPr lang="es-ES" dirty="0" err="1"/>
              <a:t>title</a:t>
            </a:r>
            <a:r>
              <a:rPr lang="es-ES" dirty="0"/>
              <a:t>” en el enlace</a:t>
            </a:r>
          </a:p>
          <a:p>
            <a:pPr lvl="1"/>
            <a:r>
              <a:rPr lang="es-ES" dirty="0"/>
              <a:t>&lt;a </a:t>
            </a:r>
            <a:r>
              <a:rPr lang="es-ES" dirty="0" err="1"/>
              <a:t>href</a:t>
            </a:r>
            <a:r>
              <a:rPr lang="es-ES" dirty="0"/>
              <a:t>=</a:t>
            </a:r>
            <a:r>
              <a:rPr lang="es-ES" dirty="0">
                <a:hlinkClick r:id="rId2"/>
              </a:rPr>
              <a:t>“https://midominio.com/pérgolas-madera/</a:t>
            </a:r>
            <a:r>
              <a:rPr lang="es-ES" dirty="0"/>
              <a:t>” </a:t>
            </a:r>
            <a:r>
              <a:rPr lang="es-ES" dirty="0" err="1"/>
              <a:t>title</a:t>
            </a:r>
            <a:r>
              <a:rPr lang="es-ES" dirty="0"/>
              <a:t>=“pérgola de madera rústica exterior ”&gt;pérgola de madera&lt;/a&gt;</a:t>
            </a:r>
          </a:p>
        </p:txBody>
      </p:sp>
    </p:spTree>
    <p:extLst>
      <p:ext uri="{BB962C8B-B14F-4D97-AF65-F5344CB8AC3E}">
        <p14:creationId xmlns:p14="http://schemas.microsoft.com/office/powerpoint/2010/main" val="1790482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</a:t>
            </a:r>
            <a:r>
              <a:rPr lang="es-ES" dirty="0" err="1"/>
              <a:t>Tags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43793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Tags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Su misión es relacionar contenido</a:t>
            </a:r>
          </a:p>
          <a:p>
            <a:pPr lvl="1"/>
            <a:r>
              <a:rPr lang="es-ES" dirty="0"/>
              <a:t>Ejemplo 1:</a:t>
            </a:r>
          </a:p>
          <a:p>
            <a:pPr lvl="2"/>
            <a:r>
              <a:rPr lang="es-ES" dirty="0"/>
              <a:t>Artículos sobre: Madrid / Valencia / Sevilla / Bilbao / Barcelona</a:t>
            </a:r>
          </a:p>
          <a:p>
            <a:pPr lvl="2"/>
            <a:r>
              <a:rPr lang="es-ES" dirty="0"/>
              <a:t>Tag de relación: Ciudades/ Ciudades españolas</a:t>
            </a:r>
          </a:p>
          <a:p>
            <a:pPr lvl="1"/>
            <a:r>
              <a:rPr lang="es-ES" dirty="0"/>
              <a:t>Ejemplo 2:</a:t>
            </a:r>
          </a:p>
          <a:p>
            <a:pPr lvl="2"/>
            <a:r>
              <a:rPr lang="es-ES" dirty="0"/>
              <a:t>Artículos sobre: Tajo / Guadiana / Ebro</a:t>
            </a:r>
          </a:p>
          <a:p>
            <a:pPr lvl="2"/>
            <a:r>
              <a:rPr lang="es-ES" dirty="0"/>
              <a:t>Tag de relación: Ríos/ Ríos de España</a:t>
            </a:r>
          </a:p>
          <a:p>
            <a:pPr marL="914400" lvl="2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NOTA</a:t>
            </a:r>
          </a:p>
          <a:p>
            <a:pPr marL="0" indent="0">
              <a:buNone/>
            </a:pPr>
            <a:r>
              <a:rPr lang="es-ES" dirty="0"/>
              <a:t>No las indexes porque pueden generar contenido duplicado</a:t>
            </a:r>
          </a:p>
        </p:txBody>
      </p:sp>
    </p:spTree>
    <p:extLst>
      <p:ext uri="{BB962C8B-B14F-4D97-AF65-F5344CB8AC3E}">
        <p14:creationId xmlns:p14="http://schemas.microsoft.com/office/powerpoint/2010/main" val="41048746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Cómo redactar un artículo de blog</a:t>
            </a:r>
          </a:p>
        </p:txBody>
      </p:sp>
    </p:spTree>
    <p:extLst>
      <p:ext uri="{BB962C8B-B14F-4D97-AF65-F5344CB8AC3E}">
        <p14:creationId xmlns:p14="http://schemas.microsoft.com/office/powerpoint/2010/main" val="26989248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Analiza a tu competencia</a:t>
            </a:r>
          </a:p>
        </p:txBody>
      </p:sp>
    </p:spTree>
    <p:extLst>
      <p:ext uri="{BB962C8B-B14F-4D97-AF65-F5344CB8AC3E}">
        <p14:creationId xmlns:p14="http://schemas.microsoft.com/office/powerpoint/2010/main" val="14364561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ANALIZA A TU COMPETENCIA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BUSCA EN GOOGLE POR PALABRAS CLAVE</a:t>
            </a:r>
          </a:p>
          <a:p>
            <a:pPr lvl="1"/>
            <a:r>
              <a:rPr lang="es-ES" dirty="0"/>
              <a:t>Analiza los blogs de temática similar a la tuya.</a:t>
            </a:r>
          </a:p>
          <a:p>
            <a:pPr lvl="1"/>
            <a:r>
              <a:rPr lang="es-ES" dirty="0"/>
              <a:t>Analiza su estilo de redacción.</a:t>
            </a:r>
          </a:p>
          <a:p>
            <a:pPr lvl="1"/>
            <a:r>
              <a:rPr lang="es-ES" dirty="0"/>
              <a:t>Analiza su categorización.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AYÚDATE DE HERRAMIENTAS QUE TE MARQUEN TENDENCIAS</a:t>
            </a:r>
          </a:p>
          <a:p>
            <a:pPr lvl="1"/>
            <a:r>
              <a:rPr lang="es-ES" dirty="0" err="1"/>
              <a:t>Buzzsumo</a:t>
            </a:r>
            <a:endParaRPr lang="es-ES" dirty="0"/>
          </a:p>
          <a:p>
            <a:pPr lvl="2"/>
            <a:r>
              <a:rPr lang="es-ES" dirty="0"/>
              <a:t>Te muestra los artículos que más se han compartido sobre una temática determinada, filtrada por idiomas, países, </a:t>
            </a:r>
            <a:r>
              <a:rPr lang="es-ES" dirty="0" err="1"/>
              <a:t>etc</a:t>
            </a:r>
            <a:r>
              <a:rPr lang="es-ES" dirty="0"/>
              <a:t>…</a:t>
            </a:r>
          </a:p>
          <a:p>
            <a:pPr lvl="2"/>
            <a:r>
              <a:rPr lang="es-ES" dirty="0"/>
              <a:t>Analiza las tendencias de redacción en países extranjeros que puedan ser punteros en el sector.</a:t>
            </a:r>
          </a:p>
        </p:txBody>
      </p:sp>
    </p:spTree>
    <p:extLst>
      <p:ext uri="{BB962C8B-B14F-4D97-AF65-F5344CB8AC3E}">
        <p14:creationId xmlns:p14="http://schemas.microsoft.com/office/powerpoint/2010/main" val="3234639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¿Realizas algún tipo de investigación de palabras clave?</a:t>
            </a:r>
          </a:p>
        </p:txBody>
      </p:sp>
    </p:spTree>
    <p:extLst>
      <p:ext uri="{BB962C8B-B14F-4D97-AF65-F5344CB8AC3E}">
        <p14:creationId xmlns:p14="http://schemas.microsoft.com/office/powerpoint/2010/main" val="11672172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¿Empezamos a redactar?</a:t>
            </a:r>
          </a:p>
        </p:txBody>
      </p:sp>
    </p:spTree>
    <p:extLst>
      <p:ext uri="{BB962C8B-B14F-4D97-AF65-F5344CB8AC3E}">
        <p14:creationId xmlns:p14="http://schemas.microsoft.com/office/powerpoint/2010/main" val="13372288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Un contenido único por post</a:t>
            </a:r>
          </a:p>
        </p:txBody>
      </p:sp>
    </p:spTree>
    <p:extLst>
      <p:ext uri="{BB962C8B-B14F-4D97-AF65-F5344CB8AC3E}">
        <p14:creationId xmlns:p14="http://schemas.microsoft.com/office/powerpoint/2010/main" val="27669464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Un contenido único por página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dirty="0"/>
              <a:t>La </a:t>
            </a:r>
            <a:r>
              <a:rPr lang="es-ES" dirty="0" err="1"/>
              <a:t>keyword</a:t>
            </a:r>
            <a:r>
              <a:rPr lang="es-ES" dirty="0"/>
              <a:t> objetivo debe aparecer de manera coherente en…</a:t>
            </a:r>
          </a:p>
          <a:p>
            <a:pPr lvl="1"/>
            <a:r>
              <a:rPr lang="es-ES" dirty="0" err="1"/>
              <a:t>Title</a:t>
            </a:r>
            <a:r>
              <a:rPr lang="es-ES" dirty="0"/>
              <a:t>.</a:t>
            </a:r>
          </a:p>
          <a:p>
            <a:pPr lvl="1"/>
            <a:r>
              <a:rPr lang="es-ES" dirty="0" err="1"/>
              <a:t>Metadescripción</a:t>
            </a:r>
            <a:r>
              <a:rPr lang="es-ES" dirty="0"/>
              <a:t>.</a:t>
            </a:r>
          </a:p>
          <a:p>
            <a:pPr lvl="1"/>
            <a:r>
              <a:rPr lang="es-ES" dirty="0"/>
              <a:t>URL</a:t>
            </a:r>
          </a:p>
          <a:p>
            <a:pPr lvl="1"/>
            <a:r>
              <a:rPr lang="es-ES" dirty="0"/>
              <a:t>H1 y H2 (introduciendo variaciones/plurales/</a:t>
            </a:r>
            <a:r>
              <a:rPr lang="es-ES" dirty="0" err="1"/>
              <a:t>sinonímias</a:t>
            </a:r>
            <a:r>
              <a:rPr lang="es-ES" dirty="0"/>
              <a:t>/etc...)</a:t>
            </a:r>
          </a:p>
          <a:p>
            <a:pPr lvl="1"/>
            <a:r>
              <a:rPr lang="es-ES" dirty="0"/>
              <a:t>Contenido</a:t>
            </a:r>
          </a:p>
          <a:p>
            <a:pPr lvl="1"/>
            <a:r>
              <a:rPr lang="es-ES" dirty="0"/>
              <a:t>ALT de la imágenes</a:t>
            </a:r>
          </a:p>
          <a:p>
            <a:pPr lvl="1"/>
            <a:r>
              <a:rPr lang="es-ES" dirty="0"/>
              <a:t>Enlaces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Si existen 2 o más artículos con la misma </a:t>
            </a:r>
            <a:r>
              <a:rPr lang="es-ES" dirty="0" err="1"/>
              <a:t>keyword</a:t>
            </a:r>
            <a:r>
              <a:rPr lang="es-ES" dirty="0"/>
              <a:t> objetivo, tendríamos </a:t>
            </a:r>
            <a:r>
              <a:rPr lang="es-ES" dirty="0" err="1"/>
              <a:t>canibalización</a:t>
            </a:r>
            <a:r>
              <a:rPr lang="es-ES" dirty="0"/>
              <a:t> de páginas</a:t>
            </a:r>
          </a:p>
          <a:p>
            <a:pPr marL="457200" lvl="1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226307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Un H1 por página, reforzado por H2´s y H3´s</a:t>
            </a:r>
          </a:p>
        </p:txBody>
      </p:sp>
    </p:spTree>
    <p:extLst>
      <p:ext uri="{BB962C8B-B14F-4D97-AF65-F5344CB8AC3E}">
        <p14:creationId xmlns:p14="http://schemas.microsoft.com/office/powerpoint/2010/main" val="10907578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H1 reforzados por H2´s y H3´s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El H1 debe ir reforzado el H2 y éste por el H3</a:t>
            </a:r>
          </a:p>
          <a:p>
            <a:pPr lvl="1"/>
            <a:r>
              <a:rPr lang="es-ES" dirty="0"/>
              <a:t>La densidad de H2 y H3 se puede medir en función de la dificultad posicionamiento de la palabra clave objetivo</a:t>
            </a:r>
          </a:p>
          <a:p>
            <a:pPr lvl="1"/>
            <a:r>
              <a:rPr lang="es-ES" dirty="0"/>
              <a:t>Utilizar derivaciones de la </a:t>
            </a:r>
            <a:r>
              <a:rPr lang="es-ES" dirty="0" err="1"/>
              <a:t>keyword</a:t>
            </a:r>
            <a:r>
              <a:rPr lang="es-ES" dirty="0"/>
              <a:t> principal</a:t>
            </a:r>
          </a:p>
          <a:p>
            <a:pPr lvl="1"/>
            <a:r>
              <a:rPr lang="es-ES" dirty="0"/>
              <a:t>Google entiende la semántica por lo que entiende todas las palabras sinónimas y derivadas</a:t>
            </a:r>
          </a:p>
          <a:p>
            <a:pPr lvl="1"/>
            <a:r>
              <a:rPr lang="es-ES" dirty="0"/>
              <a:t>Repetir demasiado la palabra clave objetivo da lugar a algo llamado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stuffing</a:t>
            </a:r>
            <a:r>
              <a:rPr lang="es-ES" dirty="0"/>
              <a:t> (SEO viejuno)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La </a:t>
            </a:r>
            <a:r>
              <a:rPr lang="es-ES" dirty="0" err="1"/>
              <a:t>keyword</a:t>
            </a:r>
            <a:r>
              <a:rPr lang="es-ES" dirty="0"/>
              <a:t> se puede introducir también en preguntas que le hacemos al lector: ¿Qué? ¿dónde? ¿cuando? ¿por qué?</a:t>
            </a:r>
          </a:p>
          <a:p>
            <a:pPr marL="457200" lvl="1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03448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Engancha al lector, lo importante es el 1º párrafo.</a:t>
            </a:r>
          </a:p>
        </p:txBody>
      </p:sp>
    </p:spTree>
    <p:extLst>
      <p:ext uri="{BB962C8B-B14F-4D97-AF65-F5344CB8AC3E}">
        <p14:creationId xmlns:p14="http://schemas.microsoft.com/office/powerpoint/2010/main" val="38115024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 relevante en el primer párrafo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Primer párrafo…</a:t>
            </a:r>
          </a:p>
          <a:p>
            <a:pPr lvl="1"/>
            <a:r>
              <a:rPr lang="es-ES" dirty="0"/>
              <a:t>Debe contener información relevante que enganche al lector</a:t>
            </a:r>
          </a:p>
          <a:p>
            <a:pPr lvl="1"/>
            <a:r>
              <a:rPr lang="es-ES" dirty="0"/>
              <a:t>Debe ser un extracto de lo que se va a leer más adelante sin generar falsas expectativas (la misma coherencia que el título)</a:t>
            </a:r>
          </a:p>
          <a:p>
            <a:pPr lvl="1"/>
            <a:r>
              <a:rPr lang="es-ES" dirty="0"/>
              <a:t>Debe incluir la palabra clave objetivo</a:t>
            </a:r>
          </a:p>
          <a:p>
            <a:pPr lvl="1"/>
            <a:r>
              <a:rPr lang="es-ES" dirty="0"/>
              <a:t>Si es posible, que enlace con otro post que queramos relacionar y por ende posicionar</a:t>
            </a:r>
          </a:p>
          <a:p>
            <a:pPr marL="0" indent="0">
              <a:buNone/>
            </a:pPr>
            <a:endParaRPr lang="es-ES" dirty="0"/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30383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¿Qué debe tener un buen contenido?</a:t>
            </a:r>
          </a:p>
        </p:txBody>
      </p:sp>
    </p:spTree>
    <p:extLst>
      <p:ext uri="{BB962C8B-B14F-4D97-AF65-F5344CB8AC3E}">
        <p14:creationId xmlns:p14="http://schemas.microsoft.com/office/powerpoint/2010/main" val="3072470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Tono de redacción</a:t>
            </a:r>
          </a:p>
        </p:txBody>
      </p:sp>
    </p:spTree>
    <p:extLst>
      <p:ext uri="{BB962C8B-B14F-4D97-AF65-F5344CB8AC3E}">
        <p14:creationId xmlns:p14="http://schemas.microsoft.com/office/powerpoint/2010/main" val="16995955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Tono de redacción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Tono de redacción</a:t>
            </a:r>
          </a:p>
          <a:p>
            <a:pPr lvl="1"/>
            <a:r>
              <a:rPr lang="es-ES" dirty="0"/>
              <a:t>En función de nuestro nicho de mercado y nuestro público objetivo debemos tener una forma de redacción u otra</a:t>
            </a:r>
          </a:p>
          <a:p>
            <a:pPr lvl="1"/>
            <a:r>
              <a:rPr lang="es-ES" dirty="0"/>
              <a:t>Ejemplos: </a:t>
            </a:r>
          </a:p>
          <a:p>
            <a:pPr lvl="2"/>
            <a:r>
              <a:rPr lang="es-ES" dirty="0"/>
              <a:t>Blog sobre moda juvenil</a:t>
            </a:r>
          </a:p>
          <a:p>
            <a:pPr lvl="2"/>
            <a:r>
              <a:rPr lang="es-ES" dirty="0"/>
              <a:t>Blog sobre películas antiguas o de época</a:t>
            </a:r>
          </a:p>
          <a:p>
            <a:pPr marL="457200" lvl="1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8171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¿Tienes algún tipo de planificación o calendario editorial?</a:t>
            </a:r>
          </a:p>
        </p:txBody>
      </p:sp>
    </p:spTree>
    <p:extLst>
      <p:ext uri="{BB962C8B-B14F-4D97-AF65-F5344CB8AC3E}">
        <p14:creationId xmlns:p14="http://schemas.microsoft.com/office/powerpoint/2010/main" val="42041267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Título del post</a:t>
            </a:r>
          </a:p>
        </p:txBody>
      </p:sp>
    </p:spTree>
    <p:extLst>
      <p:ext uri="{BB962C8B-B14F-4D97-AF65-F5344CB8AC3E}">
        <p14:creationId xmlns:p14="http://schemas.microsoft.com/office/powerpoint/2010/main" val="39431906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Título del post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Es la barrera de entrada para que un un usuario entre o no a leer el artículo</a:t>
            </a:r>
          </a:p>
          <a:p>
            <a:r>
              <a:rPr lang="es-ES" dirty="0"/>
              <a:t>Debe ser un extracto y no crear falsas expectativas</a:t>
            </a:r>
          </a:p>
          <a:p>
            <a:r>
              <a:rPr lang="es-ES" dirty="0"/>
              <a:t>Debe llevar la </a:t>
            </a:r>
            <a:r>
              <a:rPr lang="es-ES" dirty="0" err="1"/>
              <a:t>keyword</a:t>
            </a:r>
            <a:r>
              <a:rPr lang="es-ES" dirty="0"/>
              <a:t> objetivo</a:t>
            </a:r>
          </a:p>
          <a:p>
            <a:r>
              <a:rPr lang="es-ES" dirty="0"/>
              <a:t>Aproximadamente el 70% de las aperturas de post desde redes sociales se realizan sobre listas y guías. Introducir un número al inicio los hace más atractivos</a:t>
            </a:r>
          </a:p>
        </p:txBody>
      </p:sp>
    </p:spTree>
    <p:extLst>
      <p:ext uri="{BB962C8B-B14F-4D97-AF65-F5344CB8AC3E}">
        <p14:creationId xmlns:p14="http://schemas.microsoft.com/office/powerpoint/2010/main" val="41397895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Longitud del post</a:t>
            </a:r>
          </a:p>
        </p:txBody>
      </p:sp>
    </p:spTree>
    <p:extLst>
      <p:ext uri="{BB962C8B-B14F-4D97-AF65-F5344CB8AC3E}">
        <p14:creationId xmlns:p14="http://schemas.microsoft.com/office/powerpoint/2010/main" val="384238489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Longitud del post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No existen reglas, pero, como orientación un post no debería tener menos de 300 palabras</a:t>
            </a:r>
          </a:p>
          <a:p>
            <a:r>
              <a:rPr lang="es-ES" dirty="0"/>
              <a:t>Hay post de + 5000 palabras</a:t>
            </a:r>
          </a:p>
          <a:p>
            <a:r>
              <a:rPr lang="es-ES" dirty="0"/>
              <a:t>Un post más largo introduce mayor densidad de palabras objetivo y relacionadas y tiene más posibilidad de posicionar</a:t>
            </a:r>
          </a:p>
          <a:p>
            <a:r>
              <a:rPr lang="es-ES" dirty="0"/>
              <a:t>Entre 800 y 1000 palabras bien implementado debería posicionar (dependiendo del nicho…)</a:t>
            </a:r>
          </a:p>
        </p:txBody>
      </p:sp>
    </p:spTree>
    <p:extLst>
      <p:ext uri="{BB962C8B-B14F-4D97-AF65-F5344CB8AC3E}">
        <p14:creationId xmlns:p14="http://schemas.microsoft.com/office/powerpoint/2010/main" val="9288280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Negritas</a:t>
            </a:r>
          </a:p>
        </p:txBody>
      </p:sp>
    </p:spTree>
    <p:extLst>
      <p:ext uri="{BB962C8B-B14F-4D97-AF65-F5344CB8AC3E}">
        <p14:creationId xmlns:p14="http://schemas.microsoft.com/office/powerpoint/2010/main" val="25215367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Negritas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Han perdido relevancia en el posicionamiento actual</a:t>
            </a:r>
          </a:p>
          <a:p>
            <a:r>
              <a:rPr lang="es-ES" dirty="0"/>
              <a:t>Se pueden resaltar palabras que queremos palabras que son importantes para nuestro posicionamiento</a:t>
            </a:r>
          </a:p>
          <a:p>
            <a:r>
              <a:rPr lang="es-ES" dirty="0"/>
              <a:t>Además… podemos resaltar palabras que faciliten la lectura</a:t>
            </a:r>
          </a:p>
          <a:p>
            <a:pPr lvl="1"/>
            <a:r>
              <a:rPr lang="es-ES" dirty="0"/>
              <a:t>En internet se tiende a escanear el texto</a:t>
            </a:r>
          </a:p>
          <a:p>
            <a:pPr lvl="2"/>
            <a:r>
              <a:rPr lang="es-ES" dirty="0"/>
              <a:t>Puedes leer los siguientes artículos de cómo leemos en internet:</a:t>
            </a:r>
          </a:p>
          <a:p>
            <a:pPr lvl="3"/>
            <a:r>
              <a:rPr lang="es-ES" dirty="0">
                <a:hlinkClick r:id="rId2"/>
              </a:rPr>
              <a:t>http://www.uxlumen.com/como-leemos-en-internet-1/</a:t>
            </a:r>
            <a:endParaRPr lang="es-ES" dirty="0"/>
          </a:p>
          <a:p>
            <a:pPr lvl="3"/>
            <a:r>
              <a:rPr lang="es-ES" dirty="0"/>
              <a:t>http://www.uxlumen.com/como-leemos-en-internet-2/</a:t>
            </a:r>
          </a:p>
          <a:p>
            <a:pPr lvl="1"/>
            <a:r>
              <a:rPr lang="es-ES" dirty="0"/>
              <a:t>Nos fijamos más en lo visual (textos, vídeos…) que en la redacción</a:t>
            </a:r>
          </a:p>
          <a:p>
            <a:r>
              <a:rPr lang="es-ES" dirty="0"/>
              <a:t>Si realizamos un correcto resaltado de palabras, combinadas con etiquetas H, es más probable que el usuario termine el artículo</a:t>
            </a:r>
          </a:p>
        </p:txBody>
      </p:sp>
    </p:spTree>
    <p:extLst>
      <p:ext uri="{BB962C8B-B14F-4D97-AF65-F5344CB8AC3E}">
        <p14:creationId xmlns:p14="http://schemas.microsoft.com/office/powerpoint/2010/main" val="36579082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</a:t>
            </a:r>
            <a:r>
              <a:rPr lang="es-ES" dirty="0" err="1"/>
              <a:t>Keywords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24926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Keywords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No hay que ponerlas de forma abusiva -&gt; podemos incurrir en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stuffing</a:t>
            </a:r>
            <a:endParaRPr lang="es-ES" dirty="0"/>
          </a:p>
          <a:p>
            <a:endParaRPr lang="es-ES" dirty="0"/>
          </a:p>
          <a:p>
            <a:r>
              <a:rPr lang="es-ES" dirty="0"/>
              <a:t>Introdúcelas de manera natural, no las fuerces</a:t>
            </a:r>
          </a:p>
          <a:p>
            <a:pPr lvl="1"/>
            <a:r>
              <a:rPr lang="es-ES" dirty="0"/>
              <a:t>Escribe para las personas (dales contenido fresco y original)</a:t>
            </a:r>
          </a:p>
          <a:p>
            <a:pPr lvl="1"/>
            <a:r>
              <a:rPr lang="es-ES" dirty="0"/>
              <a:t>Antes se escribía sólo para buscar posicionamiento (SEO viejuno)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Utiliza sinonimias, singulares y plurales de la </a:t>
            </a:r>
            <a:r>
              <a:rPr lang="es-ES" dirty="0" err="1"/>
              <a:t>keyword</a:t>
            </a:r>
            <a:r>
              <a:rPr lang="es-ES" dirty="0"/>
              <a:t> objetivo</a:t>
            </a:r>
          </a:p>
        </p:txBody>
      </p:sp>
    </p:spTree>
    <p:extLst>
      <p:ext uri="{BB962C8B-B14F-4D97-AF65-F5344CB8AC3E}">
        <p14:creationId xmlns:p14="http://schemas.microsoft.com/office/powerpoint/2010/main" val="325718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Imágenes</a:t>
            </a:r>
          </a:p>
        </p:txBody>
      </p:sp>
    </p:spTree>
    <p:extLst>
      <p:ext uri="{BB962C8B-B14F-4D97-AF65-F5344CB8AC3E}">
        <p14:creationId xmlns:p14="http://schemas.microsoft.com/office/powerpoint/2010/main" val="352569312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Imágenes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Establece una relación entre número de palabras e imágenes</a:t>
            </a:r>
          </a:p>
          <a:p>
            <a:pPr lvl="1"/>
            <a:r>
              <a:rPr lang="es-ES" dirty="0"/>
              <a:t>Por ejemplo en unas 500 palabras pon 2 imágenes</a:t>
            </a:r>
          </a:p>
          <a:p>
            <a:r>
              <a:rPr lang="es-ES" dirty="0"/>
              <a:t>Las imágenes ilustran el contenido y generan una mejor experiencia de usuario a la hora de leer</a:t>
            </a:r>
          </a:p>
          <a:p>
            <a:r>
              <a:rPr lang="es-ES" dirty="0"/>
              <a:t>¿Dónde las pongo?</a:t>
            </a:r>
          </a:p>
          <a:p>
            <a:pPr lvl="1"/>
            <a:r>
              <a:rPr lang="es-ES" dirty="0"/>
              <a:t>Existen multitud de teorías, pero, ponerla debajo del primer párrafo es una muy extendida, fomenta el </a:t>
            </a:r>
            <a:r>
              <a:rPr lang="es-ES" dirty="0" err="1"/>
              <a:t>scroll</a:t>
            </a:r>
            <a:r>
              <a:rPr lang="es-ES" dirty="0"/>
              <a:t> del usuario y al ver más contenido debajo, puede que siga leyendo el artículo.</a:t>
            </a:r>
          </a:p>
          <a:p>
            <a:r>
              <a:rPr lang="es-ES" dirty="0"/>
              <a:t>Pon la primera imagen, aquella que quieras compartir en redes sociales (ojo con el marcado Open </a:t>
            </a:r>
            <a:r>
              <a:rPr lang="es-ES" dirty="0" err="1"/>
              <a:t>Graph</a:t>
            </a:r>
            <a:r>
              <a:rPr lang="es-ES" dirty="0"/>
              <a:t>)</a:t>
            </a:r>
          </a:p>
          <a:p>
            <a:r>
              <a:rPr lang="es-ES" dirty="0"/>
              <a:t>Pon siempre el ALT con la </a:t>
            </a:r>
            <a:r>
              <a:rPr lang="es-ES" dirty="0" err="1"/>
              <a:t>keyword</a:t>
            </a:r>
            <a:r>
              <a:rPr lang="es-ES" dirty="0"/>
              <a:t> objetivo</a:t>
            </a:r>
          </a:p>
        </p:txBody>
      </p:sp>
    </p:spTree>
    <p:extLst>
      <p:ext uri="{BB962C8B-B14F-4D97-AF65-F5344CB8AC3E}">
        <p14:creationId xmlns:p14="http://schemas.microsoft.com/office/powerpoint/2010/main" val="471876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¿Cuál crees que es el objetivo de un blog?</a:t>
            </a:r>
          </a:p>
        </p:txBody>
      </p:sp>
    </p:spTree>
    <p:extLst>
      <p:ext uri="{BB962C8B-B14F-4D97-AF65-F5344CB8AC3E}">
        <p14:creationId xmlns:p14="http://schemas.microsoft.com/office/powerpoint/2010/main" val="20324092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Vídeos</a:t>
            </a:r>
          </a:p>
        </p:txBody>
      </p:sp>
    </p:spTree>
    <p:extLst>
      <p:ext uri="{BB962C8B-B14F-4D97-AF65-F5344CB8AC3E}">
        <p14:creationId xmlns:p14="http://schemas.microsoft.com/office/powerpoint/2010/main" val="23904265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Vídeos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El vídeo, si se abre, es una buena opción para incluirlo en el texto –&gt; mejora el tiempo de estancia en página</a:t>
            </a:r>
          </a:p>
          <a:p>
            <a:r>
              <a:rPr lang="es-ES" dirty="0"/>
              <a:t>No sustituye a las fotos, al menos 1 foto en el artículo</a:t>
            </a:r>
          </a:p>
          <a:p>
            <a:r>
              <a:rPr lang="es-ES" dirty="0"/>
              <a:t>Si se puede elegir la plataforma, siempre el mejor YouTube -&gt; es de Google y posiciona</a:t>
            </a:r>
          </a:p>
          <a:p>
            <a:r>
              <a:rPr lang="es-ES" dirty="0"/>
              <a:t>No subamos directamente el vídeo al servidor</a:t>
            </a:r>
          </a:p>
          <a:p>
            <a:pPr lvl="1"/>
            <a:r>
              <a:rPr lang="es-ES" dirty="0"/>
              <a:t>Empeora la carga</a:t>
            </a:r>
          </a:p>
          <a:p>
            <a:pPr lvl="1"/>
            <a:r>
              <a:rPr lang="es-ES" dirty="0"/>
              <a:t>Ponemos el &lt;</a:t>
            </a:r>
            <a:r>
              <a:rPr lang="es-ES" dirty="0" err="1"/>
              <a:t>iframe</a:t>
            </a:r>
            <a:r>
              <a:rPr lang="es-ES" dirty="0"/>
              <a:t>&gt;</a:t>
            </a:r>
          </a:p>
          <a:p>
            <a:r>
              <a:rPr lang="es-ES" dirty="0"/>
              <a:t>Poner un vídeo en un post mejora las visualizaciones dentro del canal</a:t>
            </a:r>
          </a:p>
        </p:txBody>
      </p:sp>
    </p:spTree>
    <p:extLst>
      <p:ext uri="{BB962C8B-B14F-4D97-AF65-F5344CB8AC3E}">
        <p14:creationId xmlns:p14="http://schemas.microsoft.com/office/powerpoint/2010/main" val="148613988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Párrafo final</a:t>
            </a:r>
          </a:p>
        </p:txBody>
      </p:sp>
    </p:spTree>
    <p:extLst>
      <p:ext uri="{BB962C8B-B14F-4D97-AF65-F5344CB8AC3E}">
        <p14:creationId xmlns:p14="http://schemas.microsoft.com/office/powerpoint/2010/main" val="40443317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Párrafo final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Resumimos todo el artículo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Si han llegado hasta el final, debemos interactuar con el lector. Para ello…</a:t>
            </a:r>
          </a:p>
          <a:p>
            <a:pPr lvl="1"/>
            <a:r>
              <a:rPr lang="es-ES" dirty="0"/>
              <a:t>Podemos pedirle su opinión sobre el artículo, haciendo preguntas que fomenten su </a:t>
            </a:r>
            <a:r>
              <a:rPr lang="es-ES" dirty="0" err="1"/>
              <a:t>feedback</a:t>
            </a:r>
            <a:r>
              <a:rPr lang="es-ES" dirty="0"/>
              <a:t> en los comentarios</a:t>
            </a:r>
          </a:p>
          <a:p>
            <a:pPr lvl="1"/>
            <a:r>
              <a:rPr lang="es-ES" dirty="0"/>
              <a:t>Podemos incentivar al usuario a que comparta el artículo en redes sociales</a:t>
            </a:r>
          </a:p>
        </p:txBody>
      </p:sp>
    </p:spTree>
    <p:extLst>
      <p:ext uri="{BB962C8B-B14F-4D97-AF65-F5344CB8AC3E}">
        <p14:creationId xmlns:p14="http://schemas.microsoft.com/office/powerpoint/2010/main" val="24681151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Enlaces</a:t>
            </a:r>
          </a:p>
        </p:txBody>
      </p:sp>
    </p:spTree>
    <p:extLst>
      <p:ext uri="{BB962C8B-B14F-4D97-AF65-F5344CB8AC3E}">
        <p14:creationId xmlns:p14="http://schemas.microsoft.com/office/powerpoint/2010/main" val="32358407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Enlaces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LOS ENLACES SON LA BASE DE INTERNET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DENTRO DE TU ARTÍCULO DEBE HABER 2 TIPOS DE ENLACES</a:t>
            </a:r>
          </a:p>
          <a:p>
            <a:r>
              <a:rPr lang="es-ES" dirty="0"/>
              <a:t>Enlaces internos</a:t>
            </a:r>
          </a:p>
          <a:p>
            <a:pPr lvl="1"/>
            <a:r>
              <a:rPr lang="es-ES" dirty="0"/>
              <a:t>Enlaces hacia otros artículos e incluso productos (si es un comercio electrónico) a los que quieras dar relevancia</a:t>
            </a:r>
          </a:p>
          <a:p>
            <a:r>
              <a:rPr lang="es-ES" dirty="0"/>
              <a:t>Enlaces externos</a:t>
            </a:r>
          </a:p>
          <a:p>
            <a:pPr lvl="1"/>
            <a:r>
              <a:rPr lang="es-ES" dirty="0"/>
              <a:t>Enlaces a páginas de autoridad que no sean tu competencia</a:t>
            </a:r>
          </a:p>
        </p:txBody>
      </p:sp>
    </p:spTree>
    <p:extLst>
      <p:ext uri="{BB962C8B-B14F-4D97-AF65-F5344CB8AC3E}">
        <p14:creationId xmlns:p14="http://schemas.microsoft.com/office/powerpoint/2010/main" val="6649197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Mapa de enlazado interno</a:t>
            </a:r>
          </a:p>
        </p:txBody>
      </p:sp>
    </p:spTree>
    <p:extLst>
      <p:ext uri="{BB962C8B-B14F-4D97-AF65-F5344CB8AC3E}">
        <p14:creationId xmlns:p14="http://schemas.microsoft.com/office/powerpoint/2010/main" val="11475845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Enlazado interno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021721-E0C6-014B-A284-470F94F2E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835" y="3600949"/>
            <a:ext cx="9752330" cy="90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279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Página o </a:t>
            </a:r>
            <a:r>
              <a:rPr lang="es-ES" dirty="0" err="1"/>
              <a:t>ecommerce</a:t>
            </a:r>
            <a:r>
              <a:rPr lang="es-ES" dirty="0"/>
              <a:t> + blog</a:t>
            </a:r>
          </a:p>
        </p:txBody>
      </p:sp>
    </p:spTree>
    <p:extLst>
      <p:ext uri="{BB962C8B-B14F-4D97-AF65-F5344CB8AC3E}">
        <p14:creationId xmlns:p14="http://schemas.microsoft.com/office/powerpoint/2010/main" val="21831143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El objetivo de estos blogs es la captación de tráfico</a:t>
            </a:r>
          </a:p>
        </p:txBody>
      </p:sp>
    </p:spTree>
    <p:extLst>
      <p:ext uri="{BB962C8B-B14F-4D97-AF65-F5344CB8AC3E}">
        <p14:creationId xmlns:p14="http://schemas.microsoft.com/office/powerpoint/2010/main" val="1314218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Reflexiones previas</a:t>
            </a:r>
          </a:p>
        </p:txBody>
      </p:sp>
    </p:spTree>
    <p:extLst>
      <p:ext uri="{BB962C8B-B14F-4D97-AF65-F5344CB8AC3E}">
        <p14:creationId xmlns:p14="http://schemas.microsoft.com/office/powerpoint/2010/main" val="203483980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¿Qué hay de diferente en esta configuración?</a:t>
            </a:r>
          </a:p>
        </p:txBody>
      </p:sp>
    </p:spTree>
    <p:extLst>
      <p:ext uri="{BB962C8B-B14F-4D97-AF65-F5344CB8AC3E}">
        <p14:creationId xmlns:p14="http://schemas.microsoft.com/office/powerpoint/2010/main" val="23375782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Una vez captado el tráfico, el objetivo es dirigir al usuario a nuestra página o </a:t>
            </a:r>
            <a:r>
              <a:rPr lang="es-ES" dirty="0" err="1"/>
              <a:t>ecommerce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831189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Página o </a:t>
            </a:r>
            <a:r>
              <a:rPr lang="es-ES" dirty="0" err="1"/>
              <a:t>ecommerce</a:t>
            </a:r>
            <a:r>
              <a:rPr lang="es-ES" dirty="0"/>
              <a:t> + blog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SIMILITUDES</a:t>
            </a:r>
          </a:p>
          <a:p>
            <a:r>
              <a:rPr lang="es-ES" dirty="0"/>
              <a:t>La forma de realizar la investigación de palabras clave es similar</a:t>
            </a:r>
          </a:p>
          <a:p>
            <a:r>
              <a:rPr lang="es-ES" dirty="0"/>
              <a:t>Todas las optimizaciones de imágenes es similar</a:t>
            </a:r>
          </a:p>
          <a:p>
            <a:r>
              <a:rPr lang="es-ES" dirty="0"/>
              <a:t>La base sobre la redacción…</a:t>
            </a:r>
          </a:p>
          <a:p>
            <a:pPr lvl="1"/>
            <a:r>
              <a:rPr lang="es-ES" dirty="0" err="1"/>
              <a:t>Titles</a:t>
            </a:r>
            <a:endParaRPr lang="es-ES" dirty="0"/>
          </a:p>
          <a:p>
            <a:pPr lvl="1"/>
            <a:r>
              <a:rPr lang="es-ES" dirty="0" err="1"/>
              <a:t>Description</a:t>
            </a:r>
            <a:endParaRPr lang="es-ES" dirty="0"/>
          </a:p>
          <a:p>
            <a:pPr lvl="1"/>
            <a:r>
              <a:rPr lang="es-ES" dirty="0"/>
              <a:t>Jerarquías H</a:t>
            </a:r>
          </a:p>
          <a:p>
            <a:pPr lvl="1"/>
            <a:r>
              <a:rPr lang="es-ES" dirty="0"/>
              <a:t>Negritas</a:t>
            </a:r>
          </a:p>
          <a:p>
            <a:pPr lvl="1"/>
            <a:r>
              <a:rPr lang="es-ES" dirty="0"/>
              <a:t>Etc…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3584818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Página o </a:t>
            </a:r>
            <a:r>
              <a:rPr lang="es-ES" dirty="0" err="1"/>
              <a:t>ecommerce</a:t>
            </a:r>
            <a:r>
              <a:rPr lang="es-ES" dirty="0"/>
              <a:t> + blog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DIFERENCIAS</a:t>
            </a:r>
          </a:p>
          <a:p>
            <a:r>
              <a:rPr lang="es-ES" dirty="0"/>
              <a:t>La categorización es diferente</a:t>
            </a:r>
          </a:p>
          <a:p>
            <a:pPr lvl="1"/>
            <a:r>
              <a:rPr lang="es-ES" dirty="0"/>
              <a:t>Hay que tener en cuenta las categorías de la página o el </a:t>
            </a:r>
            <a:r>
              <a:rPr lang="es-ES" dirty="0" err="1"/>
              <a:t>ecommerce</a:t>
            </a:r>
            <a:endParaRPr lang="es-ES" dirty="0"/>
          </a:p>
          <a:p>
            <a:pPr lvl="1"/>
            <a:r>
              <a:rPr lang="es-ES" dirty="0"/>
              <a:t>Se pueden poner palabras clave sinónimas o relacionadas con la palabra clave objetivo de nuestro sitio o comercio electrónico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35881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Categorías</a:t>
            </a:r>
          </a:p>
        </p:txBody>
      </p:sp>
    </p:spTree>
    <p:extLst>
      <p:ext uri="{BB962C8B-B14F-4D97-AF65-F5344CB8AC3E}">
        <p14:creationId xmlns:p14="http://schemas.microsoft.com/office/powerpoint/2010/main" val="35999141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Categorías – página y blog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Categorías de página o </a:t>
            </a:r>
            <a:r>
              <a:rPr lang="es-ES" dirty="0" err="1"/>
              <a:t>ecommerce</a:t>
            </a:r>
            <a:endParaRPr lang="es-ES" dirty="0"/>
          </a:p>
          <a:p>
            <a:pPr lvl="1"/>
            <a:r>
              <a:rPr lang="es-ES" dirty="0"/>
              <a:t>Haremos que sean las principales, es decir, las que queremos posicionar.</a:t>
            </a:r>
          </a:p>
          <a:p>
            <a:pPr lvl="1"/>
            <a:r>
              <a:rPr lang="es-ES" dirty="0"/>
              <a:t>Les daremos contenido texto e imagen para mejorar su posicionamiento</a:t>
            </a:r>
          </a:p>
          <a:p>
            <a:pPr lvl="1"/>
            <a:r>
              <a:rPr lang="es-ES" dirty="0"/>
              <a:t>Las dotaremos de link interno relacionándolas con otras categorías</a:t>
            </a:r>
          </a:p>
          <a:p>
            <a:pPr lvl="2"/>
            <a:r>
              <a:rPr lang="es-ES" dirty="0"/>
              <a:t>Categoría página -&gt; Mobiliario Urbano</a:t>
            </a:r>
          </a:p>
          <a:p>
            <a:r>
              <a:rPr lang="es-ES" dirty="0"/>
              <a:t>Categorías del blog</a:t>
            </a:r>
          </a:p>
          <a:p>
            <a:pPr lvl="2"/>
            <a:r>
              <a:rPr lang="es-ES" dirty="0"/>
              <a:t>Categoría blog -&gt; Muebles de exterior</a:t>
            </a:r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8513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Enlazado interno</a:t>
            </a:r>
          </a:p>
        </p:txBody>
      </p:sp>
    </p:spTree>
    <p:extLst>
      <p:ext uri="{BB962C8B-B14F-4D97-AF65-F5344CB8AC3E}">
        <p14:creationId xmlns:p14="http://schemas.microsoft.com/office/powerpoint/2010/main" val="32288668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Enlazado interno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El enlazado interno en el 99% de los casos, se realiza desde el blog a…</a:t>
            </a:r>
          </a:p>
          <a:p>
            <a:pPr lvl="1"/>
            <a:r>
              <a:rPr lang="es-ES" dirty="0"/>
              <a:t>Categorías de la página o </a:t>
            </a:r>
            <a:r>
              <a:rPr lang="es-ES" dirty="0" err="1"/>
              <a:t>ecommerce</a:t>
            </a:r>
            <a:endParaRPr lang="es-ES" dirty="0"/>
          </a:p>
          <a:p>
            <a:pPr lvl="1"/>
            <a:r>
              <a:rPr lang="es-ES" dirty="0"/>
              <a:t>Productos individuales que nos interesen por negocio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NOTA</a:t>
            </a:r>
          </a:p>
          <a:p>
            <a:pPr marL="0" indent="0">
              <a:buNone/>
            </a:pPr>
            <a:r>
              <a:rPr lang="es-ES" dirty="0"/>
              <a:t>No es habitual que enlacemos desde la página hacia el blog, pero, en algunas ocasiones se realiza -&gt; Post que amplía la información sobre un artículo (comparativas, funciones, etc…)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85775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Enlazado interno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9B47CFA-1283-CA45-A4ED-61F57AF24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0348" y="2256588"/>
            <a:ext cx="7951304" cy="434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2679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Mapa de enlazado interno</a:t>
            </a:r>
          </a:p>
        </p:txBody>
      </p:sp>
    </p:spTree>
    <p:extLst>
      <p:ext uri="{BB962C8B-B14F-4D97-AF65-F5344CB8AC3E}">
        <p14:creationId xmlns:p14="http://schemas.microsoft.com/office/powerpoint/2010/main" val="422761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Reflexiones previas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CONTENIDO ES EL REY</a:t>
            </a:r>
          </a:p>
          <a:p>
            <a:pPr lvl="1"/>
            <a:r>
              <a:rPr lang="es-ES" dirty="0"/>
              <a:t>Sólo si se ofrece contenido de calidad y tiene un impacto real sobre nuestro sitio web o nuestro comercio electrónico.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EL BLOG ME HACE SEO</a:t>
            </a:r>
          </a:p>
          <a:p>
            <a:pPr lvl="1"/>
            <a:r>
              <a:rPr lang="es-ES" dirty="0"/>
              <a:t>Únicamente si hay una planificación previa (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, calendario editorial, categorización).</a:t>
            </a:r>
          </a:p>
          <a:p>
            <a:pPr lvl="1"/>
            <a:r>
              <a:rPr lang="es-ES" dirty="0"/>
              <a:t>Escribir por escribir y sin planificación no sirve de nada.</a:t>
            </a:r>
          </a:p>
          <a:p>
            <a:pPr lvl="1"/>
            <a:r>
              <a:rPr lang="es-ES" dirty="0"/>
              <a:t>Si no eliges y optimizas tus categorías, el blog no dará el resultado esperado.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20705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Enlazado interno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4605937-F85A-2A43-8E4F-DD956C41B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213" y="3843466"/>
            <a:ext cx="9205574" cy="70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19786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&gt; Para descargar esta presentación…</a:t>
            </a:r>
          </a:p>
        </p:txBody>
      </p:sp>
    </p:spTree>
    <p:extLst>
      <p:ext uri="{BB962C8B-B14F-4D97-AF65-F5344CB8AC3E}">
        <p14:creationId xmlns:p14="http://schemas.microsoft.com/office/powerpoint/2010/main" val="5864491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Descarga de presentación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280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Para la descarga del PowerPoint, introduce esta URL dentro del navegador y descárgala.</a:t>
            </a:r>
          </a:p>
          <a:p>
            <a:pPr marL="0" indent="0">
              <a:buNone/>
            </a:pPr>
            <a:endParaRPr lang="es-ES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¡YA LA PUEDES DESCARAGAR!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705240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¿Preguntas?</a:t>
            </a:r>
          </a:p>
        </p:txBody>
      </p:sp>
    </p:spTree>
    <p:extLst>
      <p:ext uri="{BB962C8B-B14F-4D97-AF65-F5344CB8AC3E}">
        <p14:creationId xmlns:p14="http://schemas.microsoft.com/office/powerpoint/2010/main" val="244074526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¡GRACIAS A TODOS POR VENIR! :-)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9580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Casos…</a:t>
            </a:r>
            <a:br>
              <a:rPr lang="es-ES" dirty="0"/>
            </a:br>
            <a:r>
              <a:rPr lang="es-ES" dirty="0"/>
              <a:t>&gt; Blog</a:t>
            </a:r>
            <a:br>
              <a:rPr lang="es-ES" dirty="0"/>
            </a:br>
            <a:r>
              <a:rPr lang="es-ES" dirty="0"/>
              <a:t>&gt; Página o </a:t>
            </a:r>
            <a:r>
              <a:rPr lang="es-ES" dirty="0" err="1"/>
              <a:t>ecommerce</a:t>
            </a:r>
            <a:r>
              <a:rPr lang="es-ES" dirty="0"/>
              <a:t> con blog</a:t>
            </a:r>
          </a:p>
        </p:txBody>
      </p:sp>
    </p:spTree>
    <p:extLst>
      <p:ext uri="{BB962C8B-B14F-4D97-AF65-F5344CB8AC3E}">
        <p14:creationId xmlns:p14="http://schemas.microsoft.com/office/powerpoint/2010/main" val="34271549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981</TotalTime>
  <Words>2255</Words>
  <Application>Microsoft Macintosh PowerPoint</Application>
  <PresentationFormat>Panorámica</PresentationFormat>
  <Paragraphs>320</Paragraphs>
  <Slides>84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84</vt:i4>
      </vt:variant>
    </vt:vector>
  </HeadingPairs>
  <TitlesOfParts>
    <vt:vector size="88" baseType="lpstr">
      <vt:lpstr>Arial</vt:lpstr>
      <vt:lpstr>Century Gothic</vt:lpstr>
      <vt:lpstr>Wingdings 3</vt:lpstr>
      <vt:lpstr>Sala de reuniones Ion</vt:lpstr>
      <vt:lpstr>Optimiza tu blog en WordPress.</vt:lpstr>
      <vt:lpstr>¿Tienes un blog?</vt:lpstr>
      <vt:lpstr>¿Para qué utilizas tu blog?</vt:lpstr>
      <vt:lpstr>¿Realizas algún tipo de investigación de palabras clave?</vt:lpstr>
      <vt:lpstr>¿Tienes algún tipo de planificación o calendario editorial?</vt:lpstr>
      <vt:lpstr>¿Cuál crees que es el objetivo de un blog?</vt:lpstr>
      <vt:lpstr>Reflexiones previas</vt:lpstr>
      <vt:lpstr>Reflexiones previas</vt:lpstr>
      <vt:lpstr>Casos… &gt; Blog &gt; Página o ecommerce con blog</vt:lpstr>
      <vt:lpstr>&gt; Blog</vt:lpstr>
      <vt:lpstr>&gt; Blog</vt:lpstr>
      <vt:lpstr>&gt; Vamos a exponer un hipotético caso</vt:lpstr>
      <vt:lpstr>Información sobre el blog</vt:lpstr>
      <vt:lpstr>+ información sobre el blog</vt:lpstr>
      <vt:lpstr>&gt; Para empezar a tomar decisiones… Debemos hacer un keyword research</vt:lpstr>
      <vt:lpstr>Keyword research</vt:lpstr>
      <vt:lpstr>Keyword research</vt:lpstr>
      <vt:lpstr>Keyword research – Categoría</vt:lpstr>
      <vt:lpstr>&gt; Elección de categoría</vt:lpstr>
      <vt:lpstr>Elección de categoría</vt:lpstr>
      <vt:lpstr>Configuración de categoría</vt:lpstr>
      <vt:lpstr>&gt; Redacción de producto</vt:lpstr>
      <vt:lpstr>Keyword research – Producto</vt:lpstr>
      <vt:lpstr>Redacción de producto</vt:lpstr>
      <vt:lpstr>&gt; Redacción de post. </vt:lpstr>
      <vt:lpstr>&gt; Ley del 1  &gt; 1 sólo H1  &gt; 1 sóla KW por página </vt:lpstr>
      <vt:lpstr>&gt; Recuerda el por qué de la estructura de etiquetas H</vt:lpstr>
      <vt:lpstr>Jerarquía de etiquetas H</vt:lpstr>
      <vt:lpstr>&gt;Títulos</vt:lpstr>
      <vt:lpstr>Títulos</vt:lpstr>
      <vt:lpstr>&gt; Descripciones</vt:lpstr>
      <vt:lpstr>Descripciones</vt:lpstr>
      <vt:lpstr>Imágenes y ALT</vt:lpstr>
      <vt:lpstr>Imágenes y ALT</vt:lpstr>
      <vt:lpstr>&gt; Tags</vt:lpstr>
      <vt:lpstr>Tags</vt:lpstr>
      <vt:lpstr>&gt; Cómo redactar un artículo de blog</vt:lpstr>
      <vt:lpstr>&gt; Analiza a tu competencia</vt:lpstr>
      <vt:lpstr>ANALIZA A TU COMPETENCIA</vt:lpstr>
      <vt:lpstr>&gt; ¿Empezamos a redactar?</vt:lpstr>
      <vt:lpstr>&gt; Un contenido único por post</vt:lpstr>
      <vt:lpstr>Un contenido único por página</vt:lpstr>
      <vt:lpstr>&gt; Un H1 por página, reforzado por H2´s y H3´s</vt:lpstr>
      <vt:lpstr>H1 reforzados por H2´s y H3´s</vt:lpstr>
      <vt:lpstr>&gt; Engancha al lector, lo importante es el 1º párrafo.</vt:lpstr>
      <vt:lpstr>Lo relevante en el primer párrafo</vt:lpstr>
      <vt:lpstr>&gt; ¿Qué debe tener un buen contenido?</vt:lpstr>
      <vt:lpstr>&gt; Tono de redacción</vt:lpstr>
      <vt:lpstr>Tono de redacción</vt:lpstr>
      <vt:lpstr>&gt; Título del post</vt:lpstr>
      <vt:lpstr>Título del post</vt:lpstr>
      <vt:lpstr>&gt; Longitud del post</vt:lpstr>
      <vt:lpstr>Longitud del post</vt:lpstr>
      <vt:lpstr>&gt; Negritas</vt:lpstr>
      <vt:lpstr>Negritas</vt:lpstr>
      <vt:lpstr>&gt; Keywords</vt:lpstr>
      <vt:lpstr>Keywords</vt:lpstr>
      <vt:lpstr>&gt; Imágenes</vt:lpstr>
      <vt:lpstr>Imágenes</vt:lpstr>
      <vt:lpstr>&gt; Vídeos</vt:lpstr>
      <vt:lpstr>Vídeos</vt:lpstr>
      <vt:lpstr>&gt; Párrafo final</vt:lpstr>
      <vt:lpstr>Párrafo final</vt:lpstr>
      <vt:lpstr>&gt; Enlaces</vt:lpstr>
      <vt:lpstr>Enlaces</vt:lpstr>
      <vt:lpstr>&gt; Mapa de enlazado interno</vt:lpstr>
      <vt:lpstr>Enlazado interno</vt:lpstr>
      <vt:lpstr>&gt; Página o ecommerce + blog</vt:lpstr>
      <vt:lpstr>&gt; El objetivo de estos blogs es la captación de tráfico</vt:lpstr>
      <vt:lpstr>&gt; ¿Qué hay de diferente en esta configuración?</vt:lpstr>
      <vt:lpstr>&gt; Una vez captado el tráfico, el objetivo es dirigir al usuario a nuestra página o ecommerce</vt:lpstr>
      <vt:lpstr>Página o ecommerce + blog</vt:lpstr>
      <vt:lpstr>Página o ecommerce + blog</vt:lpstr>
      <vt:lpstr>&gt; Categorías</vt:lpstr>
      <vt:lpstr>Categorías – página y blog</vt:lpstr>
      <vt:lpstr>&gt; Enlazado interno</vt:lpstr>
      <vt:lpstr>Enlazado interno</vt:lpstr>
      <vt:lpstr>Enlazado interno</vt:lpstr>
      <vt:lpstr>&gt; Mapa de enlazado interno</vt:lpstr>
      <vt:lpstr>Enlazado interno</vt:lpstr>
      <vt:lpstr>&gt; Para descargar esta presentación…</vt:lpstr>
      <vt:lpstr>Descarga de presentación</vt:lpstr>
      <vt:lpstr>¿Preguntas?</vt:lpstr>
      <vt:lpstr>¡GRACIAS A TODOS POR VENIR! :-)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CÓMO REDACTAR UN ARTÍCULO DE BLOG</dc:title>
  <dc:creator>Juan_WLS</dc:creator>
  <cp:lastModifiedBy>Juan Martínez</cp:lastModifiedBy>
  <cp:revision>168</cp:revision>
  <dcterms:created xsi:type="dcterms:W3CDTF">2018-09-08T10:09:29Z</dcterms:created>
  <dcterms:modified xsi:type="dcterms:W3CDTF">2019-02-07T14:26:21Z</dcterms:modified>
</cp:coreProperties>
</file>