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sldIdLst>
    <p:sldId id="300" r:id="rId2"/>
    <p:sldId id="335" r:id="rId3"/>
    <p:sldId id="320" r:id="rId4"/>
    <p:sldId id="376" r:id="rId5"/>
    <p:sldId id="377" r:id="rId6"/>
    <p:sldId id="378" r:id="rId7"/>
    <p:sldId id="379" r:id="rId8"/>
    <p:sldId id="374" r:id="rId9"/>
    <p:sldId id="323" r:id="rId10"/>
    <p:sldId id="380" r:id="rId11"/>
    <p:sldId id="375" r:id="rId12"/>
    <p:sldId id="324" r:id="rId13"/>
    <p:sldId id="381" r:id="rId14"/>
    <p:sldId id="413" r:id="rId15"/>
    <p:sldId id="414" r:id="rId16"/>
    <p:sldId id="415" r:id="rId17"/>
    <p:sldId id="416" r:id="rId18"/>
    <p:sldId id="412" r:id="rId19"/>
    <p:sldId id="382" r:id="rId20"/>
    <p:sldId id="385" r:id="rId21"/>
    <p:sldId id="384" r:id="rId22"/>
    <p:sldId id="383" r:id="rId23"/>
    <p:sldId id="386" r:id="rId24"/>
    <p:sldId id="387" r:id="rId25"/>
    <p:sldId id="388" r:id="rId26"/>
    <p:sldId id="389" r:id="rId27"/>
    <p:sldId id="390" r:id="rId28"/>
    <p:sldId id="391" r:id="rId29"/>
    <p:sldId id="392" r:id="rId30"/>
    <p:sldId id="400" r:id="rId31"/>
    <p:sldId id="396" r:id="rId32"/>
    <p:sldId id="401" r:id="rId33"/>
    <p:sldId id="410" r:id="rId34"/>
    <p:sldId id="411" r:id="rId35"/>
    <p:sldId id="394" r:id="rId36"/>
    <p:sldId id="402" r:id="rId37"/>
    <p:sldId id="395" r:id="rId38"/>
    <p:sldId id="403" r:id="rId39"/>
    <p:sldId id="404" r:id="rId40"/>
    <p:sldId id="405" r:id="rId41"/>
    <p:sldId id="393" r:id="rId42"/>
    <p:sldId id="406" r:id="rId43"/>
    <p:sldId id="397" r:id="rId44"/>
    <p:sldId id="407" r:id="rId45"/>
    <p:sldId id="398" r:id="rId46"/>
    <p:sldId id="408" r:id="rId47"/>
    <p:sldId id="399" r:id="rId48"/>
    <p:sldId id="409" r:id="rId49"/>
    <p:sldId id="422" r:id="rId50"/>
    <p:sldId id="425" r:id="rId51"/>
    <p:sldId id="423" r:id="rId52"/>
    <p:sldId id="426" r:id="rId53"/>
    <p:sldId id="339" r:id="rId54"/>
    <p:sldId id="417" r:id="rId55"/>
    <p:sldId id="418" r:id="rId56"/>
    <p:sldId id="419" r:id="rId57"/>
    <p:sldId id="420" r:id="rId58"/>
    <p:sldId id="421" r:id="rId59"/>
    <p:sldId id="427" r:id="rId60"/>
    <p:sldId id="428" r:id="rId61"/>
    <p:sldId id="358" r:id="rId62"/>
    <p:sldId id="357" r:id="rId6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843" autoAdjust="0"/>
    <p:restoredTop sz="94660"/>
  </p:normalViewPr>
  <p:slideViewPr>
    <p:cSldViewPr snapToGrid="0">
      <p:cViewPr varScale="1">
        <p:scale>
          <a:sx n="85" d="100"/>
          <a:sy n="85" d="100"/>
        </p:scale>
        <p:origin x="840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05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624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9205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128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61385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9341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13650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53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14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2571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884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831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133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435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91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5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8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1/6/19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02111984F565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57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eloveseo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dominio.com/smartwatch/" TargetMode="External"/><Relationship Id="rId2" Type="http://schemas.openxmlformats.org/officeDocument/2006/relationships/hyperlink" Target="https://www.midominio.com/reloj-inteligente/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ads.google.com/intl/es_es/home/tools/keyword-planner/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neilpatel.com/es/ubersuggest/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keywordtool.io/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answerthepublic.com/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keywordshitter.com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kwfinder.com/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trends.google.es/trends/?geo=ES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www.semrush.com/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ahrefs.com/es/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sistrix.es/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https://weloveseo.es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9E0190A-AE98-4701-8771-39BA06A3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 fontScale="90000"/>
          </a:bodyPr>
          <a:lstStyle/>
          <a:p>
            <a:r>
              <a:rPr lang="es-ES" dirty="0" err="1">
                <a:solidFill>
                  <a:srgbClr val="EBEBEB"/>
                </a:solidFill>
              </a:rPr>
              <a:t>Keyword</a:t>
            </a:r>
            <a:r>
              <a:rPr lang="es-ES" dirty="0">
                <a:solidFill>
                  <a:srgbClr val="EBEBEB"/>
                </a:solidFill>
              </a:rPr>
              <a:t> </a:t>
            </a:r>
            <a:r>
              <a:rPr lang="es-ES" dirty="0" err="1">
                <a:solidFill>
                  <a:srgbClr val="EBEBEB"/>
                </a:solidFill>
              </a:rPr>
              <a:t>Research</a:t>
            </a:r>
            <a:r>
              <a:rPr lang="es-ES" dirty="0">
                <a:solidFill>
                  <a:srgbClr val="EBEBEB"/>
                </a:solidFill>
              </a:rPr>
              <a:t>.</a:t>
            </a:r>
            <a:br>
              <a:rPr lang="es-ES" dirty="0">
                <a:solidFill>
                  <a:srgbClr val="EBEBEB"/>
                </a:solidFill>
              </a:rPr>
            </a:br>
            <a:r>
              <a:rPr lang="es-ES" dirty="0">
                <a:solidFill>
                  <a:srgbClr val="EBEBEB"/>
                </a:solidFill>
              </a:rPr>
              <a:t>Herramientas y cómo realizarlo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1F8A7-5168-4B99-A213-EA6D246BB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322579" cy="38117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Juan Martínez - CEO y SEO Manager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Twitter -&gt; @</a:t>
            </a:r>
            <a:r>
              <a:rPr lang="es-ES" dirty="0" err="1">
                <a:solidFill>
                  <a:srgbClr val="FFFFFF"/>
                </a:solidFill>
              </a:rPr>
              <a:t>jmarfra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 err="1">
                <a:solidFill>
                  <a:srgbClr val="FFFFFF"/>
                </a:solidFill>
              </a:rPr>
              <a:t>We</a:t>
            </a:r>
            <a:r>
              <a:rPr lang="es-ES" dirty="0">
                <a:solidFill>
                  <a:srgbClr val="FFFFFF"/>
                </a:solidFill>
              </a:rPr>
              <a:t> Love SEO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Móvil:  658 562 629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Mail: hola@weloveseo.es 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Web: </a:t>
            </a:r>
            <a:r>
              <a:rPr lang="es-ES" dirty="0">
                <a:solidFill>
                  <a:srgbClr val="FFFFFF"/>
                </a:solidFill>
                <a:hlinkClick r:id="rId3"/>
              </a:rPr>
              <a:t>https://weloveseo.es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FBD55E-41FD-47AF-A9C1-E8AF716A0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836" y="1023437"/>
            <a:ext cx="4828707" cy="482870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611821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090176"/>
            <a:ext cx="8825658" cy="2677648"/>
          </a:xfrm>
        </p:spPr>
        <p:txBody>
          <a:bodyPr/>
          <a:lstStyle/>
          <a:p>
            <a:r>
              <a:rPr lang="es-ES" dirty="0"/>
              <a:t>Realizando un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 o investigación de palabras clave.</a:t>
            </a:r>
          </a:p>
        </p:txBody>
      </p:sp>
    </p:spTree>
    <p:extLst>
      <p:ext uri="{BB962C8B-B14F-4D97-AF65-F5344CB8AC3E}">
        <p14:creationId xmlns:p14="http://schemas.microsoft.com/office/powerpoint/2010/main" val="4194625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¿Para qué sirve entonces el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524641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¿Para qué sirve el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654177"/>
          </a:xfrm>
        </p:spPr>
        <p:txBody>
          <a:bodyPr>
            <a:normAutofit lnSpcReduction="10000"/>
          </a:bodyPr>
          <a:lstStyle/>
          <a:p>
            <a:r>
              <a:rPr lang="es-ES" dirty="0"/>
              <a:t>SIRVE PARA…</a:t>
            </a:r>
          </a:p>
          <a:p>
            <a:pPr lvl="1"/>
            <a:r>
              <a:rPr lang="es-ES" dirty="0"/>
              <a:t>Alinear los términos de nuestra web a las </a:t>
            </a:r>
            <a:r>
              <a:rPr lang="es-ES" dirty="0" err="1"/>
              <a:t>querys</a:t>
            </a:r>
            <a:r>
              <a:rPr lang="es-ES" dirty="0"/>
              <a:t> de búsqueda del usuario.</a:t>
            </a:r>
          </a:p>
          <a:p>
            <a:pPr lvl="1"/>
            <a:r>
              <a:rPr lang="es-ES" dirty="0"/>
              <a:t>¿Dónde?</a:t>
            </a:r>
          </a:p>
          <a:p>
            <a:pPr lvl="2"/>
            <a:r>
              <a:rPr lang="es-ES" dirty="0" err="1"/>
              <a:t>URL´s</a:t>
            </a:r>
            <a:endParaRPr lang="es-ES" dirty="0"/>
          </a:p>
          <a:p>
            <a:pPr lvl="2"/>
            <a:r>
              <a:rPr lang="es-ES" dirty="0"/>
              <a:t>Títulos de página o </a:t>
            </a:r>
            <a:r>
              <a:rPr lang="es-ES" dirty="0" err="1"/>
              <a:t>titles</a:t>
            </a:r>
            <a:endParaRPr lang="es-ES" dirty="0"/>
          </a:p>
          <a:p>
            <a:pPr lvl="2"/>
            <a:r>
              <a:rPr lang="es-ES" dirty="0"/>
              <a:t>Títulos H1/H2/H3…</a:t>
            </a:r>
          </a:p>
          <a:p>
            <a:pPr lvl="2"/>
            <a:r>
              <a:rPr lang="es-ES" dirty="0"/>
              <a:t>Textos</a:t>
            </a:r>
          </a:p>
          <a:p>
            <a:pPr lvl="2"/>
            <a:r>
              <a:rPr lang="es-ES" dirty="0"/>
              <a:t>Enlaces</a:t>
            </a:r>
          </a:p>
          <a:p>
            <a:pPr lvl="2"/>
            <a:r>
              <a:rPr lang="es-ES" dirty="0"/>
              <a:t>Fotos/Vídeos</a:t>
            </a:r>
          </a:p>
          <a:p>
            <a:pPr lvl="2"/>
            <a:r>
              <a:rPr lang="es-ES" dirty="0"/>
              <a:t>Productos/servicios</a:t>
            </a:r>
          </a:p>
          <a:p>
            <a:pPr lvl="2"/>
            <a:r>
              <a:rPr lang="es-ES" dirty="0"/>
              <a:t>Etc…</a:t>
            </a:r>
          </a:p>
        </p:txBody>
      </p:sp>
    </p:spTree>
    <p:extLst>
      <p:ext uri="{BB962C8B-B14F-4D97-AF65-F5344CB8AC3E}">
        <p14:creationId xmlns:p14="http://schemas.microsoft.com/office/powerpoint/2010/main" val="1217178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Tipos de </a:t>
            </a:r>
            <a:r>
              <a:rPr lang="es-ES" dirty="0" err="1"/>
              <a:t>keywords</a:t>
            </a:r>
            <a:r>
              <a:rPr lang="es-E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742007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• Short </a:t>
            </a:r>
            <a:r>
              <a:rPr lang="es-ES" dirty="0" err="1"/>
              <a:t>tail</a:t>
            </a:r>
            <a:br>
              <a:rPr lang="es-ES" dirty="0"/>
            </a:br>
            <a:r>
              <a:rPr lang="es-ES" dirty="0"/>
              <a:t>• </a:t>
            </a:r>
            <a:r>
              <a:rPr lang="es-ES" dirty="0" err="1"/>
              <a:t>Middle</a:t>
            </a:r>
            <a:r>
              <a:rPr lang="es-ES" dirty="0"/>
              <a:t> </a:t>
            </a:r>
            <a:r>
              <a:rPr lang="es-ES" dirty="0" err="1"/>
              <a:t>tail</a:t>
            </a:r>
            <a:br>
              <a:rPr lang="es-ES" dirty="0"/>
            </a:br>
            <a:r>
              <a:rPr lang="es-ES" dirty="0"/>
              <a:t>• Long </a:t>
            </a:r>
            <a:r>
              <a:rPr lang="es-ES" dirty="0" err="1"/>
              <a:t>tail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10360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Simplificaremos…</a:t>
            </a:r>
            <a:br>
              <a:rPr lang="es-ES" dirty="0"/>
            </a:br>
            <a:r>
              <a:rPr lang="es-ES" dirty="0"/>
              <a:t>• Short </a:t>
            </a:r>
            <a:r>
              <a:rPr lang="es-ES" dirty="0" err="1"/>
              <a:t>tail</a:t>
            </a:r>
            <a:br>
              <a:rPr lang="es-ES" dirty="0"/>
            </a:br>
            <a:r>
              <a:rPr lang="es-ES" dirty="0"/>
              <a:t>• Long </a:t>
            </a:r>
            <a:r>
              <a:rPr lang="es-ES" dirty="0" err="1"/>
              <a:t>tail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889757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Short </a:t>
            </a:r>
            <a:r>
              <a:rPr lang="es-ES" dirty="0" err="1"/>
              <a:t>tail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654177"/>
          </a:xfrm>
        </p:spPr>
        <p:txBody>
          <a:bodyPr>
            <a:normAutofit/>
          </a:bodyPr>
          <a:lstStyle/>
          <a:p>
            <a:r>
              <a:rPr lang="es-ES" dirty="0"/>
              <a:t>SHORT TAIL</a:t>
            </a:r>
          </a:p>
          <a:p>
            <a:pPr lvl="1"/>
            <a:r>
              <a:rPr lang="es-ES" dirty="0"/>
              <a:t>Términos de búsqueda “cortos”, es decir, 1 palabra.</a:t>
            </a:r>
          </a:p>
          <a:p>
            <a:pPr lvl="1"/>
            <a:r>
              <a:rPr lang="es-ES" dirty="0"/>
              <a:t>Ejemplo: Gafas</a:t>
            </a:r>
          </a:p>
          <a:p>
            <a:pPr lvl="1"/>
            <a:r>
              <a:rPr lang="es-ES" dirty="0"/>
              <a:t>¿Particularidades?</a:t>
            </a:r>
          </a:p>
          <a:p>
            <a:pPr lvl="2"/>
            <a:r>
              <a:rPr lang="es-ES" dirty="0"/>
              <a:t>Gran volumen de búsquedas</a:t>
            </a:r>
          </a:p>
          <a:p>
            <a:pPr lvl="2"/>
            <a:r>
              <a:rPr lang="es-ES" dirty="0"/>
              <a:t>Gran dificultad de posicionamiento</a:t>
            </a:r>
          </a:p>
          <a:p>
            <a:pPr lvl="2"/>
            <a:r>
              <a:rPr lang="es-ES" dirty="0"/>
              <a:t>Las primeras palabras por las que comenzamos en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endParaRPr lang="es-ES" dirty="0"/>
          </a:p>
          <a:p>
            <a:pPr lvl="2"/>
            <a:r>
              <a:rPr lang="es-ES" dirty="0"/>
              <a:t>Las últimas palabras que vamos a posicionar</a:t>
            </a:r>
          </a:p>
        </p:txBody>
      </p:sp>
    </p:spTree>
    <p:extLst>
      <p:ext uri="{BB962C8B-B14F-4D97-AF65-F5344CB8AC3E}">
        <p14:creationId xmlns:p14="http://schemas.microsoft.com/office/powerpoint/2010/main" val="6181227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Long </a:t>
            </a:r>
            <a:r>
              <a:rPr lang="es-ES" dirty="0" err="1"/>
              <a:t>tail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654177"/>
          </a:xfrm>
        </p:spPr>
        <p:txBody>
          <a:bodyPr>
            <a:normAutofit/>
          </a:bodyPr>
          <a:lstStyle/>
          <a:p>
            <a:r>
              <a:rPr lang="es-ES" dirty="0"/>
              <a:t>LONG TAIL</a:t>
            </a:r>
          </a:p>
          <a:p>
            <a:pPr lvl="1"/>
            <a:r>
              <a:rPr lang="es-ES" dirty="0"/>
              <a:t>Términos de búsqueda “más largas”, es decir, 2 </a:t>
            </a:r>
            <a:r>
              <a:rPr lang="es-ES" dirty="0" err="1"/>
              <a:t>ó</a:t>
            </a:r>
            <a:r>
              <a:rPr lang="es-ES" dirty="0"/>
              <a:t> más palabras.</a:t>
            </a:r>
          </a:p>
          <a:p>
            <a:pPr lvl="1"/>
            <a:r>
              <a:rPr lang="es-ES" dirty="0"/>
              <a:t>Ejemplo: Gafas de Sol Polarizadas Hombre</a:t>
            </a:r>
          </a:p>
          <a:p>
            <a:pPr lvl="1"/>
            <a:r>
              <a:rPr lang="es-ES" dirty="0"/>
              <a:t>¿Particularidades?</a:t>
            </a:r>
          </a:p>
          <a:p>
            <a:pPr lvl="2"/>
            <a:r>
              <a:rPr lang="es-ES" dirty="0"/>
              <a:t>Menor volumen de búsquedas</a:t>
            </a:r>
          </a:p>
          <a:p>
            <a:pPr lvl="2"/>
            <a:r>
              <a:rPr lang="es-ES" dirty="0"/>
              <a:t>Menor dificultad de posicionamiento</a:t>
            </a:r>
          </a:p>
          <a:p>
            <a:pPr lvl="2"/>
            <a:r>
              <a:rPr lang="es-ES" dirty="0"/>
              <a:t>Las últimas palabras por las que comenzamos en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endParaRPr lang="es-ES" dirty="0"/>
          </a:p>
          <a:p>
            <a:pPr lvl="2"/>
            <a:r>
              <a:rPr lang="es-ES" dirty="0"/>
              <a:t>Las primeras palabras que vamos a posicionar</a:t>
            </a:r>
          </a:p>
        </p:txBody>
      </p:sp>
    </p:spTree>
    <p:extLst>
      <p:ext uri="{BB962C8B-B14F-4D97-AF65-F5344CB8AC3E}">
        <p14:creationId xmlns:p14="http://schemas.microsoft.com/office/powerpoint/2010/main" val="3987171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Dónde ponerlo en tu </a:t>
            </a:r>
            <a:r>
              <a:rPr lang="es-ES" dirty="0" err="1"/>
              <a:t>WordPress</a:t>
            </a:r>
            <a:r>
              <a:rPr lang="es-E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05375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¿Dónde ponerlo?. </a:t>
            </a:r>
            <a:r>
              <a:rPr lang="es-ES" dirty="0" err="1"/>
              <a:t>Title</a:t>
            </a:r>
            <a:r>
              <a:rPr lang="es-ES" dirty="0"/>
              <a:t> / </a:t>
            </a:r>
            <a:r>
              <a:rPr lang="es-ES" dirty="0" err="1"/>
              <a:t>Description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7416" y="2719068"/>
            <a:ext cx="8825659" cy="2838894"/>
          </a:xfrm>
        </p:spPr>
        <p:txBody>
          <a:bodyPr>
            <a:normAutofit fontScale="92500" lnSpcReduction="10000"/>
          </a:bodyPr>
          <a:lstStyle/>
          <a:p>
            <a:r>
              <a:rPr lang="es-ES" dirty="0" err="1"/>
              <a:t>Snippet</a:t>
            </a:r>
            <a:r>
              <a:rPr lang="es-ES" dirty="0"/>
              <a:t> -&gt; Se ve en el resultado de las </a:t>
            </a:r>
            <a:r>
              <a:rPr lang="es-ES" dirty="0" err="1"/>
              <a:t>SERP´s</a:t>
            </a:r>
            <a:endParaRPr lang="es-ES" dirty="0"/>
          </a:p>
          <a:p>
            <a:r>
              <a:rPr lang="es-ES" dirty="0" err="1"/>
              <a:t>Snippet</a:t>
            </a:r>
            <a:r>
              <a:rPr lang="es-ES" dirty="0"/>
              <a:t> = título + descripción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Mejora tu título y descripción (Ayúdate de </a:t>
            </a:r>
            <a:r>
              <a:rPr lang="es-ES" dirty="0" err="1"/>
              <a:t>Yoast</a:t>
            </a:r>
            <a:r>
              <a:rPr lang="es-ES" dirty="0"/>
              <a:t> SEO)</a:t>
            </a:r>
          </a:p>
          <a:p>
            <a:pPr lvl="1" fontAlgn="t"/>
            <a:r>
              <a:rPr lang="es-ES" dirty="0" err="1"/>
              <a:t>Title</a:t>
            </a:r>
            <a:r>
              <a:rPr lang="es-ES" dirty="0"/>
              <a:t>-&gt; El mejor smartwatch para tu muñeca.</a:t>
            </a:r>
          </a:p>
          <a:p>
            <a:pPr lvl="1"/>
            <a:r>
              <a:rPr lang="es-ES" dirty="0"/>
              <a:t>URL-&gt; </a:t>
            </a:r>
            <a:r>
              <a:rPr lang="es-ES" dirty="0" err="1"/>
              <a:t>Midominio.com</a:t>
            </a:r>
            <a:r>
              <a:rPr lang="es-ES" dirty="0"/>
              <a:t> › reloj-inteligente</a:t>
            </a:r>
          </a:p>
          <a:p>
            <a:pPr lvl="1"/>
            <a:r>
              <a:rPr lang="es-ES" dirty="0" err="1"/>
              <a:t>Description</a:t>
            </a:r>
            <a:r>
              <a:rPr lang="es-ES" dirty="0"/>
              <a:t>-&gt; Con los relojes inteligentes de </a:t>
            </a:r>
            <a:r>
              <a:rPr lang="es-ES" dirty="0" err="1"/>
              <a:t>Kuko</a:t>
            </a:r>
            <a:r>
              <a:rPr lang="es-ES" dirty="0"/>
              <a:t> </a:t>
            </a:r>
            <a:r>
              <a:rPr lang="es-ES" dirty="0" err="1"/>
              <a:t>Agulló</a:t>
            </a:r>
            <a:r>
              <a:rPr lang="es-ES" dirty="0"/>
              <a:t>, tendrás una completa gama de funciones. Además, estos smartwatch….</a:t>
            </a:r>
            <a:br>
              <a:rPr lang="es-ES" dirty="0"/>
            </a:br>
            <a:endParaRPr lang="es-ES" dirty="0"/>
          </a:p>
          <a:p>
            <a:pPr lvl="2"/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298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¿De qué sirve una web si nadie nos busca?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D0EA63-7A9D-42CF-A1F5-D6C11B5B3B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#REFLEXIÓN seo</a:t>
            </a:r>
          </a:p>
        </p:txBody>
      </p:sp>
    </p:spTree>
    <p:extLst>
      <p:ext uri="{BB962C8B-B14F-4D97-AF65-F5344CB8AC3E}">
        <p14:creationId xmlns:p14="http://schemas.microsoft.com/office/powerpoint/2010/main" val="4746114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¿Dónde ponerlo?. URL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7416" y="2719068"/>
            <a:ext cx="8825659" cy="2330009"/>
          </a:xfrm>
        </p:spPr>
        <p:txBody>
          <a:bodyPr>
            <a:normAutofit/>
          </a:bodyPr>
          <a:lstStyle/>
          <a:p>
            <a:r>
              <a:rPr lang="es-ES" dirty="0"/>
              <a:t>URL DE PÁGINA</a:t>
            </a:r>
          </a:p>
          <a:p>
            <a:pPr lvl="1"/>
            <a:r>
              <a:rPr lang="es-ES" dirty="0" err="1"/>
              <a:t>Keywords</a:t>
            </a:r>
            <a:r>
              <a:rPr lang="es-ES" dirty="0"/>
              <a:t> objetivo -&gt; Smartwatch // Reloj inteligente // Relojes inteligentes</a:t>
            </a:r>
          </a:p>
          <a:p>
            <a:pPr lvl="2"/>
            <a:r>
              <a:rPr lang="es-ES" dirty="0"/>
              <a:t>URL-&gt; </a:t>
            </a:r>
            <a:r>
              <a:rPr lang="es-ES" dirty="0">
                <a:hlinkClick r:id="rId2"/>
              </a:rPr>
              <a:t>https://www.midominio.com/reloj-inteligente/</a:t>
            </a:r>
            <a:r>
              <a:rPr lang="es-ES" dirty="0"/>
              <a:t> (español)</a:t>
            </a:r>
          </a:p>
          <a:p>
            <a:pPr lvl="2"/>
            <a:r>
              <a:rPr lang="es-ES" dirty="0"/>
              <a:t>URL-&gt; </a:t>
            </a:r>
            <a:r>
              <a:rPr lang="es-ES" dirty="0">
                <a:hlinkClick r:id="rId3"/>
              </a:rPr>
              <a:t>https://www.midominio.com/smartwatch/</a:t>
            </a:r>
            <a:r>
              <a:rPr lang="es-ES" dirty="0"/>
              <a:t> (español/inglés)</a:t>
            </a:r>
          </a:p>
          <a:p>
            <a:pPr lvl="2"/>
            <a:endParaRPr lang="es-E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3922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¿Dónde ponerlo?. Jerarquía de </a:t>
            </a:r>
            <a:r>
              <a:rPr lang="es-ES" dirty="0" err="1"/>
              <a:t>H´s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654177"/>
          </a:xfrm>
        </p:spPr>
        <p:txBody>
          <a:bodyPr>
            <a:normAutofit/>
          </a:bodyPr>
          <a:lstStyle/>
          <a:p>
            <a:r>
              <a:rPr lang="es-ES" dirty="0"/>
              <a:t>Títulos H1/H2</a:t>
            </a:r>
          </a:p>
          <a:p>
            <a:pPr lvl="1"/>
            <a:r>
              <a:rPr lang="es-ES" dirty="0" err="1"/>
              <a:t>Keywords</a:t>
            </a:r>
            <a:r>
              <a:rPr lang="es-ES" dirty="0"/>
              <a:t> objetivo -&gt; Smartwatch // Reloj inteligente // Relojes inteligentes</a:t>
            </a:r>
          </a:p>
          <a:p>
            <a:pPr lvl="2"/>
            <a:r>
              <a:rPr lang="es-ES" dirty="0"/>
              <a:t>H1-&gt; </a:t>
            </a:r>
            <a:r>
              <a:rPr lang="es-ES" dirty="0" err="1"/>
              <a:t>Kuko</a:t>
            </a:r>
            <a:r>
              <a:rPr lang="es-ES" dirty="0"/>
              <a:t> </a:t>
            </a:r>
            <a:r>
              <a:rPr lang="es-ES" dirty="0" err="1"/>
              <a:t>Agulló</a:t>
            </a:r>
            <a:r>
              <a:rPr lang="es-ES" dirty="0"/>
              <a:t>. Tenemos tu </a:t>
            </a:r>
            <a:r>
              <a:rPr lang="es-ES" dirty="0">
                <a:solidFill>
                  <a:srgbClr val="FF0000"/>
                </a:solidFill>
              </a:rPr>
              <a:t>Smartwatch.</a:t>
            </a:r>
          </a:p>
          <a:p>
            <a:pPr lvl="2"/>
            <a:r>
              <a:rPr lang="es-ES" dirty="0">
                <a:solidFill>
                  <a:schemeClr val="tx1"/>
                </a:solidFill>
              </a:rPr>
              <a:t>H2-&gt; Encuentra tu </a:t>
            </a:r>
            <a:r>
              <a:rPr lang="es-ES" dirty="0">
                <a:solidFill>
                  <a:srgbClr val="FF0000"/>
                </a:solidFill>
              </a:rPr>
              <a:t>reloj inteligente …….</a:t>
            </a:r>
          </a:p>
          <a:p>
            <a:pPr lvl="1"/>
            <a:endParaRPr lang="es-ES" dirty="0"/>
          </a:p>
        </p:txBody>
      </p:sp>
      <p:pic>
        <p:nvPicPr>
          <p:cNvPr id="5" name="Imagen 4" descr="Imagen que contiene interior, sentado&#10;&#10;&#10;&#10;Descripción generada automáticamente">
            <a:extLst>
              <a:ext uri="{FF2B5EF4-FFF2-40B4-BE49-F238E27FC236}">
                <a16:creationId xmlns:a16="http://schemas.microsoft.com/office/drawing/2014/main" id="{9E0004BF-628E-1E43-AE28-FF1926EB9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7660" y="4184096"/>
            <a:ext cx="6096000" cy="218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7654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¿Dónde ponerlo?. Jerarquía de </a:t>
            </a:r>
            <a:r>
              <a:rPr lang="es-ES" dirty="0" err="1"/>
              <a:t>H´s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654177"/>
          </a:xfrm>
        </p:spPr>
        <p:txBody>
          <a:bodyPr>
            <a:normAutofit/>
          </a:bodyPr>
          <a:lstStyle/>
          <a:p>
            <a:r>
              <a:rPr lang="es-ES" dirty="0"/>
              <a:t>Títulos H2/H3</a:t>
            </a:r>
          </a:p>
          <a:p>
            <a:r>
              <a:rPr lang="es-ES" dirty="0"/>
              <a:t>Textos</a:t>
            </a:r>
          </a:p>
          <a:p>
            <a:pPr lvl="1"/>
            <a:r>
              <a:rPr lang="es-ES" dirty="0" err="1"/>
              <a:t>Keywords</a:t>
            </a:r>
            <a:r>
              <a:rPr lang="es-ES" dirty="0"/>
              <a:t> objetivo -&gt; Smartwatch // Reloj inteligente // Relojes inteligentes</a:t>
            </a:r>
          </a:p>
          <a:p>
            <a:pPr lvl="2"/>
            <a:r>
              <a:rPr lang="es-ES" dirty="0"/>
              <a:t>H2-&gt; </a:t>
            </a:r>
            <a:r>
              <a:rPr lang="es-ES" dirty="0">
                <a:solidFill>
                  <a:srgbClr val="FF0000"/>
                </a:solidFill>
              </a:rPr>
              <a:t>Smartwatch barato // Reloj inteligente para … // Relojes inteligentes baratos</a:t>
            </a:r>
          </a:p>
          <a:p>
            <a:pPr lvl="2"/>
            <a:r>
              <a:rPr lang="es-ES" dirty="0">
                <a:solidFill>
                  <a:schemeClr val="tx1"/>
                </a:solidFill>
              </a:rPr>
              <a:t>H3-&gt; </a:t>
            </a:r>
            <a:r>
              <a:rPr lang="es-ES" dirty="0">
                <a:solidFill>
                  <a:srgbClr val="FF0000"/>
                </a:solidFill>
              </a:rPr>
              <a:t>Relojes económicos // Smartwatches // Relojes smartwatch</a:t>
            </a:r>
          </a:p>
          <a:p>
            <a:pPr lvl="1"/>
            <a:endParaRPr lang="es-ES" dirty="0"/>
          </a:p>
        </p:txBody>
      </p:sp>
      <p:pic>
        <p:nvPicPr>
          <p:cNvPr id="6" name="Imagen 5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48F0AAE2-F486-A44B-9268-4C6DB95285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7531" y="4258037"/>
            <a:ext cx="6776935" cy="249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3770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¿Dónde ponerlo?. Textos y enlaces.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852961"/>
          </a:xfrm>
        </p:spPr>
        <p:txBody>
          <a:bodyPr>
            <a:normAutofit/>
          </a:bodyPr>
          <a:lstStyle/>
          <a:p>
            <a:r>
              <a:rPr lang="es-ES" dirty="0"/>
              <a:t>TEXTOS Y ENLACES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Textos</a:t>
            </a:r>
          </a:p>
          <a:p>
            <a:pPr lvl="1"/>
            <a:r>
              <a:rPr lang="es-ES" dirty="0"/>
              <a:t>Dentro del texto hay que ir introduciendo </a:t>
            </a:r>
            <a:r>
              <a:rPr lang="es-ES" dirty="0" err="1"/>
              <a:t>keywords</a:t>
            </a:r>
            <a:r>
              <a:rPr lang="es-ES" dirty="0"/>
              <a:t> que hayamos identificado dentro de nuestra investigación de palabras clave</a:t>
            </a:r>
          </a:p>
          <a:p>
            <a:r>
              <a:rPr lang="es-ES" dirty="0"/>
              <a:t>Textos ancla o anchor </a:t>
            </a:r>
            <a:r>
              <a:rPr lang="es-ES" dirty="0" err="1"/>
              <a:t>text</a:t>
            </a:r>
            <a:endParaRPr lang="es-ES" dirty="0"/>
          </a:p>
          <a:p>
            <a:pPr lvl="1"/>
            <a:r>
              <a:rPr lang="es-ES" dirty="0"/>
              <a:t>Hay que enlazar con </a:t>
            </a:r>
            <a:r>
              <a:rPr lang="es-ES" dirty="0" err="1"/>
              <a:t>keywords</a:t>
            </a:r>
            <a:r>
              <a:rPr lang="es-ES" dirty="0"/>
              <a:t> a diferentes zonas de la web. Esto le da información semántica a Google de qué palabras son importantes además que identifica mejor a que parte de la web lo enviamos.</a:t>
            </a:r>
          </a:p>
          <a:p>
            <a:pPr lvl="2"/>
            <a:r>
              <a:rPr lang="es-ES" dirty="0"/>
              <a:t>Ver más // Pincha aquí // Más</a:t>
            </a:r>
          </a:p>
          <a:p>
            <a:pPr lvl="2"/>
            <a:r>
              <a:rPr lang="es-ES" dirty="0"/>
              <a:t>¿Crees que da algún tipo de información semántica? NO.</a:t>
            </a:r>
          </a:p>
          <a:p>
            <a:pPr lvl="2"/>
            <a:endParaRPr lang="es-ES" dirty="0"/>
          </a:p>
          <a:p>
            <a:pPr lvl="2"/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148025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¿Dónde ponerlo?. Productos.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852961"/>
          </a:xfrm>
        </p:spPr>
        <p:txBody>
          <a:bodyPr>
            <a:normAutofit/>
          </a:bodyPr>
          <a:lstStyle/>
          <a:p>
            <a:r>
              <a:rPr lang="es-ES" dirty="0"/>
              <a:t>DESCRIPCIÓN DE PRODUCTOS</a:t>
            </a:r>
          </a:p>
          <a:p>
            <a:endParaRPr lang="es-ES" dirty="0"/>
          </a:p>
          <a:p>
            <a:r>
              <a:rPr lang="es-ES" dirty="0"/>
              <a:t>Textos descriptivos</a:t>
            </a:r>
          </a:p>
          <a:p>
            <a:pPr lvl="1"/>
            <a:r>
              <a:rPr lang="es-ES" dirty="0"/>
              <a:t>Dentro de los textos descriptivos también hay que ir introduciendo </a:t>
            </a:r>
            <a:r>
              <a:rPr lang="es-ES" dirty="0" err="1"/>
              <a:t>keywords</a:t>
            </a:r>
            <a:r>
              <a:rPr lang="es-ES" dirty="0"/>
              <a:t> que se hayan identificado en nuestro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.</a:t>
            </a:r>
          </a:p>
          <a:p>
            <a:r>
              <a:rPr lang="es-ES" dirty="0"/>
              <a:t>Se pueden introducir patrones como…</a:t>
            </a:r>
          </a:p>
          <a:p>
            <a:pPr lvl="1"/>
            <a:r>
              <a:rPr lang="es-ES" dirty="0"/>
              <a:t>Comprar…</a:t>
            </a:r>
          </a:p>
          <a:p>
            <a:pPr lvl="1"/>
            <a:r>
              <a:rPr lang="es-ES" dirty="0"/>
              <a:t>Barato…</a:t>
            </a:r>
          </a:p>
          <a:p>
            <a:pPr lvl="1"/>
            <a:r>
              <a:rPr lang="es-ES" dirty="0"/>
              <a:t>Económico</a:t>
            </a:r>
          </a:p>
          <a:p>
            <a:pPr lvl="1"/>
            <a:r>
              <a:rPr lang="es-ES" dirty="0"/>
              <a:t>Etc…</a:t>
            </a:r>
          </a:p>
          <a:p>
            <a:pPr lvl="2"/>
            <a:endParaRPr lang="es-ES" dirty="0"/>
          </a:p>
          <a:p>
            <a:pPr lvl="2"/>
            <a:endParaRPr lang="es-ES" dirty="0"/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005110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¿Dónde ponerlo?. ALT fotografías.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9"/>
            <a:ext cx="8825659" cy="1555034"/>
          </a:xfrm>
        </p:spPr>
        <p:txBody>
          <a:bodyPr>
            <a:normAutofit/>
          </a:bodyPr>
          <a:lstStyle/>
          <a:p>
            <a:r>
              <a:rPr lang="es-ES" dirty="0"/>
              <a:t>TEXTO ALTERNATIVO DE LAS IMÁGENES</a:t>
            </a:r>
          </a:p>
          <a:p>
            <a:r>
              <a:rPr lang="es-ES" dirty="0"/>
              <a:t>ALT</a:t>
            </a:r>
          </a:p>
          <a:p>
            <a:pPr lvl="1"/>
            <a:r>
              <a:rPr lang="es-ES" dirty="0"/>
              <a:t>Lo lee Google y es una parte esencial para reforzar el posicionamiento y mejorar la visibilidad en Google imágenes</a:t>
            </a:r>
          </a:p>
          <a:p>
            <a:pPr lvl="2"/>
            <a:endParaRPr lang="es-ES" dirty="0"/>
          </a:p>
          <a:p>
            <a:pPr lvl="1"/>
            <a:endParaRPr lang="es-ES" dirty="0"/>
          </a:p>
        </p:txBody>
      </p:sp>
      <p:pic>
        <p:nvPicPr>
          <p:cNvPr id="5" name="Imagen 4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F0FB4333-01AF-6947-9B38-804460A32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7779" y="3912043"/>
            <a:ext cx="8036439" cy="24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9939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Recomendaciones…</a:t>
            </a:r>
          </a:p>
        </p:txBody>
      </p:sp>
    </p:spTree>
    <p:extLst>
      <p:ext uri="{BB962C8B-B14F-4D97-AF65-F5344CB8AC3E}">
        <p14:creationId xmlns:p14="http://schemas.microsoft.com/office/powerpoint/2010/main" val="29376341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Recomendaciones.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527324"/>
          </a:xfrm>
        </p:spPr>
        <p:txBody>
          <a:bodyPr>
            <a:normAutofit/>
          </a:bodyPr>
          <a:lstStyle/>
          <a:p>
            <a:r>
              <a:rPr lang="es-ES" dirty="0"/>
              <a:t>Utiliza…</a:t>
            </a:r>
          </a:p>
          <a:p>
            <a:pPr lvl="1"/>
            <a:r>
              <a:rPr lang="es-ES" dirty="0"/>
              <a:t>Singulares</a:t>
            </a:r>
          </a:p>
          <a:p>
            <a:pPr lvl="1"/>
            <a:r>
              <a:rPr lang="es-ES" dirty="0"/>
              <a:t>Plurales</a:t>
            </a:r>
          </a:p>
          <a:p>
            <a:pPr lvl="1"/>
            <a:r>
              <a:rPr lang="es-ES" dirty="0"/>
              <a:t>Sinónimos</a:t>
            </a:r>
          </a:p>
          <a:p>
            <a:pPr lvl="1"/>
            <a:r>
              <a:rPr lang="es-ES" dirty="0"/>
              <a:t>Términos relacionados semánticamente</a:t>
            </a:r>
          </a:p>
          <a:p>
            <a:pPr marL="457200" lvl="1" indent="0">
              <a:buNone/>
            </a:pPr>
            <a:endParaRPr lang="es-ES" dirty="0"/>
          </a:p>
          <a:p>
            <a:r>
              <a:rPr lang="es-ES" dirty="0"/>
              <a:t>No te pases con la densidad de </a:t>
            </a:r>
            <a:r>
              <a:rPr lang="es-ES" dirty="0" err="1"/>
              <a:t>keywords</a:t>
            </a:r>
            <a:endParaRPr lang="es-ES" dirty="0"/>
          </a:p>
          <a:p>
            <a:pPr lvl="2"/>
            <a:r>
              <a:rPr lang="es-ES" dirty="0"/>
              <a:t>Si te pasas repitiendo siempre los mismos términos, puedes incurrir en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stuffing</a:t>
            </a:r>
            <a:r>
              <a:rPr lang="es-ES" dirty="0"/>
              <a:t>.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8882093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Herramientas…</a:t>
            </a:r>
          </a:p>
        </p:txBody>
      </p:sp>
    </p:spTree>
    <p:extLst>
      <p:ext uri="{BB962C8B-B14F-4D97-AF65-F5344CB8AC3E}">
        <p14:creationId xmlns:p14="http://schemas.microsoft.com/office/powerpoint/2010/main" val="28887989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Google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Planner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1335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¿De qué sirve una web si</a:t>
            </a:r>
            <a:br>
              <a:rPr lang="es-ES" dirty="0"/>
            </a:br>
            <a:r>
              <a:rPr lang="es-ES" dirty="0"/>
              <a:t>nadie nos busca?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DEPENDE…</a:t>
            </a:r>
          </a:p>
          <a:p>
            <a:pPr lvl="1"/>
            <a:r>
              <a:rPr lang="es-ES" dirty="0"/>
              <a:t>Si nuestro objetivo es simplemente tener una presencia en Internet, una mera “carta de presentación”, no es necesario que nos busquen.</a:t>
            </a:r>
          </a:p>
          <a:p>
            <a:r>
              <a:rPr lang="es-ES" dirty="0"/>
              <a:t>PERO…</a:t>
            </a:r>
          </a:p>
          <a:p>
            <a:pPr lvl="1"/>
            <a:r>
              <a:rPr lang="es-ES" dirty="0"/>
              <a:t>¿Y si estamos vendiendo un producto o servicio?</a:t>
            </a:r>
          </a:p>
          <a:p>
            <a:pPr lvl="1"/>
            <a:r>
              <a:rPr lang="es-ES" dirty="0"/>
              <a:t>¿No te gustaría que te encontrasen por tus productos o servicios y no sólo por tu marca?.</a:t>
            </a:r>
          </a:p>
          <a:p>
            <a:pPr lvl="1"/>
            <a:r>
              <a:rPr lang="es-ES" dirty="0"/>
              <a:t>Yo respondo por ti, SI.</a:t>
            </a:r>
          </a:p>
          <a:p>
            <a:pPr lvl="1"/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7504716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Google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Planner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95157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https://ads.google.com/intl/es_es/home/tools/keyword-planner/</a:t>
            </a:r>
            <a:endParaRPr lang="es-ES" dirty="0"/>
          </a:p>
        </p:txBody>
      </p:sp>
      <p:pic>
        <p:nvPicPr>
          <p:cNvPr id="5" name="Imagen 4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51FC97B8-0D80-6845-898F-7EEC250A2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5562" y="3219203"/>
            <a:ext cx="9060873" cy="2896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0983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Ubersuggest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3187706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Ubersuggest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404121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https://neilpatel.com/es/ubersuggest/</a:t>
            </a:r>
            <a:endParaRPr lang="es-ES" dirty="0"/>
          </a:p>
        </p:txBody>
      </p:sp>
      <p:pic>
        <p:nvPicPr>
          <p:cNvPr id="5" name="Imagen 4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EEB3E2D6-AF5E-4449-8043-9CB8A4FC0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3594" y="2994438"/>
            <a:ext cx="9024809" cy="3863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69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Keywordtool.io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97839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Keywordtool.io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413086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https://keywordtool.io/</a:t>
            </a:r>
            <a:endParaRPr lang="es-ES" dirty="0"/>
          </a:p>
        </p:txBody>
      </p:sp>
      <p:pic>
        <p:nvPicPr>
          <p:cNvPr id="5" name="Imagen 4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64E9EC86-637E-A84E-A7E0-404518F43E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2020" y="3299691"/>
            <a:ext cx="9067958" cy="2886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005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Answer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Public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2686956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Answer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Public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404121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https://answerthepublic.com/</a:t>
            </a:r>
            <a:endParaRPr lang="es-ES" dirty="0"/>
          </a:p>
        </p:txBody>
      </p:sp>
      <p:pic>
        <p:nvPicPr>
          <p:cNvPr id="5" name="Imagen 4" descr="Imagen que contiene persona, interior, hombre, gafas&#10;&#10;&#10;&#10;Descripción generada automáticamente">
            <a:extLst>
              <a:ext uri="{FF2B5EF4-FFF2-40B4-BE49-F238E27FC236}">
                <a16:creationId xmlns:a16="http://schemas.microsoft.com/office/drawing/2014/main" id="{EF5862A1-EE56-1E43-BAB2-035140AE1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271" y="3064475"/>
            <a:ext cx="9005455" cy="352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900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Shitter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6805648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Shitter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404121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https://keywordshitter.com/</a:t>
            </a:r>
            <a:endParaRPr lang="es-ES" dirty="0"/>
          </a:p>
        </p:txBody>
      </p:sp>
      <p:pic>
        <p:nvPicPr>
          <p:cNvPr id="5" name="Imagen 4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D9E2192A-EBB3-8A40-8007-112FA5DA3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909" y="2357008"/>
            <a:ext cx="2902927" cy="409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159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Finder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336129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Os cuento un caso real…</a:t>
            </a:r>
          </a:p>
        </p:txBody>
      </p:sp>
    </p:spTree>
    <p:extLst>
      <p:ext uri="{BB962C8B-B14F-4D97-AF65-F5344CB8AC3E}">
        <p14:creationId xmlns:p14="http://schemas.microsoft.com/office/powerpoint/2010/main" val="48466025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>
            <a:normAutofit/>
          </a:bodyPr>
          <a:lstStyle/>
          <a:p>
            <a:r>
              <a:rPr lang="es-ES">
                <a:solidFill>
                  <a:srgbClr val="EBEBEB"/>
                </a:solidFill>
              </a:rPr>
              <a:t>Keyword Finder.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2591" y="830118"/>
            <a:ext cx="3481054" cy="3416300"/>
          </a:xfrm>
        </p:spPr>
        <p:txBody>
          <a:bodyPr anchor="ctr">
            <a:normAutofit/>
          </a:bodyPr>
          <a:lstStyle/>
          <a:p>
            <a:r>
              <a:rPr lang="es-ES" dirty="0">
                <a:hlinkClick r:id="rId2"/>
              </a:rPr>
              <a:t>https://kwfinder.com/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2029AAC-884F-A545-98C1-F9053A90D6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9259" y="3118471"/>
            <a:ext cx="8653481" cy="326668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2703256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Google </a:t>
            </a:r>
            <a:r>
              <a:rPr lang="es-ES" dirty="0" err="1"/>
              <a:t>Trends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87547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Google </a:t>
            </a:r>
            <a:r>
              <a:rPr lang="es-ES" dirty="0" err="1"/>
              <a:t>Trends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68263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https://trends.google.es/trends/?geo=ES</a:t>
            </a:r>
            <a:endParaRPr lang="es-ES" dirty="0"/>
          </a:p>
        </p:txBody>
      </p:sp>
      <p:pic>
        <p:nvPicPr>
          <p:cNvPr id="5" name="Imagen 4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2E54F058-755B-1047-9830-D41F7B89E2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9417" y="2954691"/>
            <a:ext cx="9033164" cy="350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706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SemRush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214774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SemRush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404121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https://www.semrush.com/</a:t>
            </a:r>
            <a:endParaRPr lang="es-ES" dirty="0"/>
          </a:p>
        </p:txBody>
      </p:sp>
      <p:pic>
        <p:nvPicPr>
          <p:cNvPr id="5" name="Imagen 4" descr="Imagen que contiene captura de pantalla, monitor&#10;&#10;&#10;&#10;Descripción generada automáticamente">
            <a:extLst>
              <a:ext uri="{FF2B5EF4-FFF2-40B4-BE49-F238E27FC236}">
                <a16:creationId xmlns:a16="http://schemas.microsoft.com/office/drawing/2014/main" id="{39F58DEA-56F7-DF46-B165-E2D3B1A84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3271" y="3126594"/>
            <a:ext cx="9005455" cy="3223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8204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aHrefs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063628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aHrefs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439980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https://ahrefs.com/es/</a:t>
            </a:r>
            <a:endParaRPr lang="es-ES" dirty="0"/>
          </a:p>
        </p:txBody>
      </p:sp>
      <p:pic>
        <p:nvPicPr>
          <p:cNvPr id="5" name="Imagen 4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33CADA09-E172-2144-BBA8-3E2309CF3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5716" y="2941723"/>
            <a:ext cx="9000565" cy="351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14619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Sistrix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8905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Sistrix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95157"/>
          </a:xfrm>
        </p:spPr>
        <p:txBody>
          <a:bodyPr>
            <a:normAutofit/>
          </a:bodyPr>
          <a:lstStyle/>
          <a:p>
            <a:r>
              <a:rPr lang="es-ES" dirty="0">
                <a:hlinkClick r:id="rId2"/>
              </a:rPr>
              <a:t>https://www.sistrix.es/</a:t>
            </a:r>
            <a:endParaRPr lang="es-ES" dirty="0"/>
          </a:p>
        </p:txBody>
      </p:sp>
      <p:pic>
        <p:nvPicPr>
          <p:cNvPr id="5" name="Imagen 4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6BE8A3E6-DAEF-924B-BE12-EE728DE28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181" y="3095791"/>
            <a:ext cx="9051636" cy="314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4356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Buscador de Google.</a:t>
            </a:r>
          </a:p>
        </p:txBody>
      </p:sp>
    </p:spTree>
    <p:extLst>
      <p:ext uri="{BB962C8B-B14F-4D97-AF65-F5344CB8AC3E}">
        <p14:creationId xmlns:p14="http://schemas.microsoft.com/office/powerpoint/2010/main" val="2127086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25962"/>
            <a:ext cx="8761413" cy="706964"/>
          </a:xfrm>
        </p:spPr>
        <p:txBody>
          <a:bodyPr/>
          <a:lstStyle/>
          <a:p>
            <a:r>
              <a:rPr lang="es-ES" dirty="0"/>
              <a:t>Caso real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3310464"/>
            <a:ext cx="8825659" cy="1308542"/>
          </a:xfrm>
        </p:spPr>
        <p:txBody>
          <a:bodyPr>
            <a:normAutofit/>
          </a:bodyPr>
          <a:lstStyle/>
          <a:p>
            <a:r>
              <a:rPr lang="es-ES" dirty="0"/>
              <a:t>UNA WEB CUYOS SERVICIOS ERAN ALGO ASÍ…</a:t>
            </a:r>
          </a:p>
          <a:p>
            <a:pPr lvl="1"/>
            <a:r>
              <a:rPr lang="es-ES" dirty="0"/>
              <a:t>Capturamos sensaciones y emociones dentro de una cápsula.</a:t>
            </a:r>
          </a:p>
          <a:p>
            <a:r>
              <a:rPr lang="es-ES" dirty="0"/>
              <a:t>COMO IDEA ERA FANTÁSTICA, A NIVEL SEO, ERA HORRIBLE.</a:t>
            </a:r>
          </a:p>
        </p:txBody>
      </p:sp>
    </p:spTree>
    <p:extLst>
      <p:ext uri="{BB962C8B-B14F-4D97-AF65-F5344CB8AC3E}">
        <p14:creationId xmlns:p14="http://schemas.microsoft.com/office/powerpoint/2010/main" val="30837980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Google.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95157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00B050"/>
                </a:solidFill>
              </a:rPr>
              <a:t>https://</a:t>
            </a:r>
            <a:r>
              <a:rPr lang="es-ES" dirty="0" err="1">
                <a:solidFill>
                  <a:srgbClr val="00B050"/>
                </a:solidFill>
              </a:rPr>
              <a:t>www.google.es</a:t>
            </a:r>
            <a:r>
              <a:rPr lang="es-ES" dirty="0">
                <a:solidFill>
                  <a:srgbClr val="00B050"/>
                </a:solidFill>
              </a:rPr>
              <a:t>/</a:t>
            </a:r>
          </a:p>
        </p:txBody>
      </p:sp>
      <p:pic>
        <p:nvPicPr>
          <p:cNvPr id="6" name="Imagen 5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E9AE9CFD-4DD9-1244-A07F-B0AF7715F5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08" y="3021796"/>
            <a:ext cx="8960503" cy="3494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99096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err="1"/>
              <a:t>Screaming</a:t>
            </a:r>
            <a:r>
              <a:rPr lang="es-ES" dirty="0"/>
              <a:t> </a:t>
            </a:r>
            <a:r>
              <a:rPr lang="es-ES" dirty="0" err="1"/>
              <a:t>Frog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8385556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 err="1"/>
              <a:t>Screaming</a:t>
            </a:r>
            <a:r>
              <a:rPr lang="es-ES" dirty="0"/>
              <a:t> </a:t>
            </a:r>
            <a:r>
              <a:rPr lang="es-ES"/>
              <a:t>Frog.</a:t>
            </a: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357008"/>
            <a:ext cx="8825659" cy="395157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00B050"/>
                </a:solidFill>
              </a:rPr>
              <a:t>https://</a:t>
            </a:r>
            <a:r>
              <a:rPr lang="es-ES" dirty="0" err="1">
                <a:solidFill>
                  <a:srgbClr val="00B050"/>
                </a:solidFill>
              </a:rPr>
              <a:t>www.screamingfrog.co.uk</a:t>
            </a:r>
            <a:r>
              <a:rPr lang="es-ES" dirty="0">
                <a:solidFill>
                  <a:srgbClr val="00B050"/>
                </a:solidFill>
              </a:rPr>
              <a:t>/seo-spider/</a:t>
            </a:r>
          </a:p>
        </p:txBody>
      </p:sp>
      <p:pic>
        <p:nvPicPr>
          <p:cNvPr id="5" name="Imagen 4" descr="Imagen que contiene captura de pantalla&#10;&#10;&#10;&#10;Descripción generada automáticamente">
            <a:extLst>
              <a:ext uri="{FF2B5EF4-FFF2-40B4-BE49-F238E27FC236}">
                <a16:creationId xmlns:a16="http://schemas.microsoft.com/office/drawing/2014/main" id="{CD16FF95-4BF6-F144-BF95-8324A4D89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4177" y="2914808"/>
            <a:ext cx="6494294" cy="378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3535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EMPEZAMOS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D0EA63-7A9D-42CF-A1F5-D6C11B5B3B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¿ARE YOU READY?</a:t>
            </a:r>
          </a:p>
        </p:txBody>
      </p:sp>
    </p:spTree>
    <p:extLst>
      <p:ext uri="{BB962C8B-B14F-4D97-AF65-F5344CB8AC3E}">
        <p14:creationId xmlns:p14="http://schemas.microsoft.com/office/powerpoint/2010/main" val="12815863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Nuestras ”armas” en el </a:t>
            </a:r>
            <a:r>
              <a:rPr lang="es-ES" dirty="0" err="1"/>
              <a:t>keyword</a:t>
            </a:r>
            <a:r>
              <a:rPr lang="es-ES" dirty="0"/>
              <a:t> </a:t>
            </a:r>
            <a:r>
              <a:rPr lang="es-ES" dirty="0" err="1"/>
              <a:t>research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32860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• Programa investigación</a:t>
            </a:r>
            <a:br>
              <a:rPr lang="es-ES" dirty="0"/>
            </a:br>
            <a:r>
              <a:rPr lang="es-ES" dirty="0"/>
              <a:t>• Excel</a:t>
            </a:r>
            <a:br>
              <a:rPr lang="es-ES" dirty="0"/>
            </a:br>
            <a:r>
              <a:rPr lang="es-ES" dirty="0"/>
              <a:t>• Paciencia</a:t>
            </a:r>
          </a:p>
        </p:txBody>
      </p:sp>
    </p:spTree>
    <p:extLst>
      <p:ext uri="{BB962C8B-B14F-4D97-AF65-F5344CB8AC3E}">
        <p14:creationId xmlns:p14="http://schemas.microsoft.com/office/powerpoint/2010/main" val="249849298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Empezamos por una idea general…A pensar (todos)</a:t>
            </a:r>
          </a:p>
        </p:txBody>
      </p:sp>
    </p:spTree>
    <p:extLst>
      <p:ext uri="{BB962C8B-B14F-4D97-AF65-F5344CB8AC3E}">
        <p14:creationId xmlns:p14="http://schemas.microsoft.com/office/powerpoint/2010/main" val="8514185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Vamos filtrando y categorizando.</a:t>
            </a:r>
          </a:p>
        </p:txBody>
      </p:sp>
    </p:spTree>
    <p:extLst>
      <p:ext uri="{BB962C8B-B14F-4D97-AF65-F5344CB8AC3E}">
        <p14:creationId xmlns:p14="http://schemas.microsoft.com/office/powerpoint/2010/main" val="368476150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Vamos a determinar la estructura de nuestra página.</a:t>
            </a:r>
          </a:p>
        </p:txBody>
      </p:sp>
    </p:spTree>
    <p:extLst>
      <p:ext uri="{BB962C8B-B14F-4D97-AF65-F5344CB8AC3E}">
        <p14:creationId xmlns:p14="http://schemas.microsoft.com/office/powerpoint/2010/main" val="96563049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7A42C6-907C-47FD-ABBF-C44065955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/>
          <a:p>
            <a:r>
              <a:rPr lang="es-ES" dirty="0"/>
              <a:t>Estructura de página.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8695B0C-373C-4C66-AE85-8C421A1F09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83170" y="2737687"/>
            <a:ext cx="8825659" cy="3146645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chemeClr val="tx1"/>
                </a:solidFill>
              </a:rPr>
              <a:t>Se trata de buscar las categorías de nuestro sitio web. ¿Cómo?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Poniendo las palabras con más tráfico (dentro de un filtrado de palabras clave) en nuestro menú.</a:t>
            </a:r>
          </a:p>
          <a:p>
            <a:r>
              <a:rPr lang="es-ES" dirty="0">
                <a:solidFill>
                  <a:schemeClr val="tx1"/>
                </a:solidFill>
              </a:rPr>
              <a:t>Una vez filtradas esas categorías, debemos perfilar: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URL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H1 // H2 // H3</a:t>
            </a:r>
          </a:p>
          <a:p>
            <a:pPr lvl="1"/>
            <a:r>
              <a:rPr lang="es-ES" dirty="0">
                <a:solidFill>
                  <a:schemeClr val="tx1"/>
                </a:solidFill>
              </a:rPr>
              <a:t>Palabras a introducir dentro de nuestro texto</a:t>
            </a:r>
          </a:p>
          <a:p>
            <a:r>
              <a:rPr lang="es-ES" dirty="0">
                <a:solidFill>
                  <a:schemeClr val="tx1"/>
                </a:solidFill>
              </a:rPr>
              <a:t>Todo eso lo ponemos en un Excel</a:t>
            </a:r>
          </a:p>
        </p:txBody>
      </p:sp>
    </p:spTree>
    <p:extLst>
      <p:ext uri="{BB962C8B-B14F-4D97-AF65-F5344CB8AC3E}">
        <p14:creationId xmlns:p14="http://schemas.microsoft.com/office/powerpoint/2010/main" val="2893606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¿Alguien puede decirme a qué se dedicaba la web?</a:t>
            </a:r>
          </a:p>
        </p:txBody>
      </p:sp>
    </p:spTree>
    <p:extLst>
      <p:ext uri="{BB962C8B-B14F-4D97-AF65-F5344CB8AC3E}">
        <p14:creationId xmlns:p14="http://schemas.microsoft.com/office/powerpoint/2010/main" val="333031907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Un consejo. Si la </a:t>
            </a:r>
            <a:r>
              <a:rPr lang="es-ES" dirty="0" err="1"/>
              <a:t>keyword</a:t>
            </a:r>
            <a:r>
              <a:rPr lang="es-ES" dirty="0"/>
              <a:t> tiene mucha competencia, </a:t>
            </a:r>
            <a:r>
              <a:rPr lang="es-ES"/>
              <a:t>escribe más.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7104516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¿PREGUNTAS?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D0EA63-7A9D-42CF-A1F5-D6C11B5B3B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QUE SEAN FÁCILES POR FAVOR.</a:t>
            </a:r>
          </a:p>
        </p:txBody>
      </p:sp>
    </p:spTree>
    <p:extLst>
      <p:ext uri="{BB962C8B-B14F-4D97-AF65-F5344CB8AC3E}">
        <p14:creationId xmlns:p14="http://schemas.microsoft.com/office/powerpoint/2010/main" val="244074526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27E0A4F-FE1D-4A81-8D8F-986345F71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70C2B8F-6B1B-46D5-86E6-40F36C695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7B237C1-E8A0-4DD3-B6C5-F2D54F796F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88D62F0D-6BD4-4DD4-B125-6F7A952A3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F928E8CD-5219-4795-91D4-9618DB8ED6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6700828" y="402165"/>
              <a:ext cx="5067838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5">
              <a:extLst>
                <a:ext uri="{FF2B5EF4-FFF2-40B4-BE49-F238E27FC236}">
                  <a16:creationId xmlns:a16="http://schemas.microsoft.com/office/drawing/2014/main" id="{A00A43E1-4FE7-498F-AFFF-FDFC1FAF0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id="{DB521824-592C-476A-AB0A-CA0C6D1F34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B5C860C9-D4F9-4350-80DA-0D1CD36C77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ítulo 1">
            <a:extLst>
              <a:ext uri="{FF2B5EF4-FFF2-40B4-BE49-F238E27FC236}">
                <a16:creationId xmlns:a16="http://schemas.microsoft.com/office/drawing/2014/main" id="{D9E0190A-AE98-4701-8771-39BA06A34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98" y="629265"/>
            <a:ext cx="5132438" cy="1622322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EBEBEB"/>
                </a:solidFill>
              </a:rPr>
              <a:t>¡GRACIAS A TODOS POR VENIR! :-)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31F8A7-5168-4B99-A213-EA6D246BB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098" y="2418735"/>
            <a:ext cx="5322579" cy="3811742"/>
          </a:xfrm>
        </p:spPr>
        <p:txBody>
          <a:bodyPr anchor="ctr">
            <a:normAutofit/>
          </a:bodyPr>
          <a:lstStyle/>
          <a:p>
            <a:r>
              <a:rPr lang="es-ES" dirty="0">
                <a:solidFill>
                  <a:srgbClr val="FFFFFF"/>
                </a:solidFill>
              </a:rPr>
              <a:t>Juan Martínez - CEO y SEO Manager</a:t>
            </a:r>
          </a:p>
          <a:p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>
                <a:solidFill>
                  <a:srgbClr val="FFFFFF"/>
                </a:solidFill>
              </a:rPr>
              <a:t>Twitter -&gt; @</a:t>
            </a:r>
            <a:r>
              <a:rPr lang="es-ES" dirty="0" err="1">
                <a:solidFill>
                  <a:srgbClr val="FFFFFF"/>
                </a:solidFill>
              </a:rPr>
              <a:t>jmarfra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  <a:p>
            <a:pPr lvl="1"/>
            <a:r>
              <a:rPr lang="es-ES" dirty="0" err="1">
                <a:solidFill>
                  <a:srgbClr val="FFFFFF"/>
                </a:solidFill>
              </a:rPr>
              <a:t>We</a:t>
            </a:r>
            <a:r>
              <a:rPr lang="es-ES" dirty="0">
                <a:solidFill>
                  <a:srgbClr val="FFFFFF"/>
                </a:solidFill>
              </a:rPr>
              <a:t> Love SEO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Móvil:  658 562 629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Mail: hola@weloveseo.es </a:t>
            </a:r>
          </a:p>
          <a:p>
            <a:pPr lvl="2"/>
            <a:r>
              <a:rPr lang="es-ES" dirty="0">
                <a:solidFill>
                  <a:srgbClr val="FFFFFF"/>
                </a:solidFill>
              </a:rPr>
              <a:t>Web: </a:t>
            </a:r>
            <a:r>
              <a:rPr lang="es-ES" dirty="0">
                <a:solidFill>
                  <a:srgbClr val="FFFFFF"/>
                </a:solidFill>
                <a:hlinkClick r:id="rId3"/>
              </a:rPr>
              <a:t>https://weloveseo.es</a:t>
            </a:r>
            <a:endParaRPr lang="es-ES" dirty="0">
              <a:solidFill>
                <a:srgbClr val="FFFFFF"/>
              </a:solidFill>
            </a:endParaRPr>
          </a:p>
          <a:p>
            <a:pPr lvl="1"/>
            <a:endParaRPr lang="es-ES" dirty="0">
              <a:solidFill>
                <a:srgbClr val="FFFFFF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FBD55E-41FD-47AF-A9C1-E8AF716A0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836" y="1023437"/>
            <a:ext cx="4828707" cy="482870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38A90C8-AE0E-4EBA-9AF8-EEDB206020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9580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¿Cómo lo buscarías?</a:t>
            </a:r>
          </a:p>
        </p:txBody>
      </p:sp>
    </p:spTree>
    <p:extLst>
      <p:ext uri="{BB962C8B-B14F-4D97-AF65-F5344CB8AC3E}">
        <p14:creationId xmlns:p14="http://schemas.microsoft.com/office/powerpoint/2010/main" val="2953578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¿De qué sirve una web si nadie nos busca?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ED0EA63-7A9D-42CF-A1F5-D6C11B5B3B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#REFLEXIÓN seo</a:t>
            </a:r>
          </a:p>
        </p:txBody>
      </p:sp>
    </p:spTree>
    <p:extLst>
      <p:ext uri="{BB962C8B-B14F-4D97-AF65-F5344CB8AC3E}">
        <p14:creationId xmlns:p14="http://schemas.microsoft.com/office/powerpoint/2010/main" val="4986183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81B439-4671-4889-93B6-F03D097B8A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3171" y="2090176"/>
            <a:ext cx="8825658" cy="2677648"/>
          </a:xfrm>
        </p:spPr>
        <p:txBody>
          <a:bodyPr/>
          <a:lstStyle/>
          <a:p>
            <a:r>
              <a:rPr lang="es-ES" dirty="0"/>
              <a:t>Y…</a:t>
            </a:r>
            <a:br>
              <a:rPr lang="es-ES" dirty="0"/>
            </a:br>
            <a:r>
              <a:rPr lang="es-ES" dirty="0"/>
              <a:t>¿Cómo hago que me encuentren?.</a:t>
            </a:r>
          </a:p>
        </p:txBody>
      </p:sp>
    </p:spTree>
    <p:extLst>
      <p:ext uri="{BB962C8B-B14F-4D97-AF65-F5344CB8AC3E}">
        <p14:creationId xmlns:p14="http://schemas.microsoft.com/office/powerpoint/2010/main" val="21083460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a de reuniones Ion">
  <a:themeElements>
    <a:clrScheme name="Violeta rojo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Sala de reuniones 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a de reuniones 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1143</Words>
  <Application>Microsoft Macintosh PowerPoint</Application>
  <PresentationFormat>Panorámica</PresentationFormat>
  <Paragraphs>187</Paragraphs>
  <Slides>62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62</vt:i4>
      </vt:variant>
    </vt:vector>
  </HeadingPairs>
  <TitlesOfParts>
    <vt:vector size="66" baseType="lpstr">
      <vt:lpstr>Arial</vt:lpstr>
      <vt:lpstr>Century Gothic</vt:lpstr>
      <vt:lpstr>Wingdings 3</vt:lpstr>
      <vt:lpstr>Sala de reuniones Ion</vt:lpstr>
      <vt:lpstr>Keyword Research. Herramientas y cómo realizarlo</vt:lpstr>
      <vt:lpstr>¿De qué sirve una web si nadie nos busca?</vt:lpstr>
      <vt:lpstr>¿De qué sirve una web si nadie nos busca?</vt:lpstr>
      <vt:lpstr>Os cuento un caso real…</vt:lpstr>
      <vt:lpstr>Caso real</vt:lpstr>
      <vt:lpstr>¿Alguien puede decirme a qué se dedicaba la web?</vt:lpstr>
      <vt:lpstr>¿Cómo lo buscarías?</vt:lpstr>
      <vt:lpstr>¿De qué sirve una web si nadie nos busca?</vt:lpstr>
      <vt:lpstr>Y… ¿Cómo hago que me encuentren?.</vt:lpstr>
      <vt:lpstr>Realizando un Keyword Research o investigación de palabras clave.</vt:lpstr>
      <vt:lpstr>¿Para qué sirve entonces el keyword research?</vt:lpstr>
      <vt:lpstr>¿Para qué sirve el keyword research?</vt:lpstr>
      <vt:lpstr>Tipos de keywords…</vt:lpstr>
      <vt:lpstr>• Short tail • Middle tail • Long tail</vt:lpstr>
      <vt:lpstr>Simplificaremos… • Short tail • Long tail</vt:lpstr>
      <vt:lpstr>Short tail</vt:lpstr>
      <vt:lpstr>Long tail</vt:lpstr>
      <vt:lpstr>Dónde ponerlo en tu WordPress…</vt:lpstr>
      <vt:lpstr>¿Dónde ponerlo?. Title / Description</vt:lpstr>
      <vt:lpstr>¿Dónde ponerlo?. URL</vt:lpstr>
      <vt:lpstr>¿Dónde ponerlo?. Jerarquía de H´s</vt:lpstr>
      <vt:lpstr>¿Dónde ponerlo?. Jerarquía de H´s.</vt:lpstr>
      <vt:lpstr>¿Dónde ponerlo?. Textos y enlaces.</vt:lpstr>
      <vt:lpstr>¿Dónde ponerlo?. Productos.</vt:lpstr>
      <vt:lpstr>¿Dónde ponerlo?. ALT fotografías.</vt:lpstr>
      <vt:lpstr>Recomendaciones…</vt:lpstr>
      <vt:lpstr>Recomendaciones.</vt:lpstr>
      <vt:lpstr>Herramientas…</vt:lpstr>
      <vt:lpstr>Google Keyword Planner.</vt:lpstr>
      <vt:lpstr>Google Keyword Planner.</vt:lpstr>
      <vt:lpstr>Ubersuggest.</vt:lpstr>
      <vt:lpstr>Ubersuggest.</vt:lpstr>
      <vt:lpstr>Keywordtool.io</vt:lpstr>
      <vt:lpstr>Keywordtool.io</vt:lpstr>
      <vt:lpstr>Answer the Public.</vt:lpstr>
      <vt:lpstr>Answer the Public.</vt:lpstr>
      <vt:lpstr>Keyword Shitter.</vt:lpstr>
      <vt:lpstr>Keyword Shitter.</vt:lpstr>
      <vt:lpstr>Keyword Finder.</vt:lpstr>
      <vt:lpstr>Keyword Finder.</vt:lpstr>
      <vt:lpstr>Google Trends.</vt:lpstr>
      <vt:lpstr>Google Trends.</vt:lpstr>
      <vt:lpstr>SemRush.</vt:lpstr>
      <vt:lpstr>SemRush.</vt:lpstr>
      <vt:lpstr>aHrefs.</vt:lpstr>
      <vt:lpstr>aHrefs.</vt:lpstr>
      <vt:lpstr>Sistrix.</vt:lpstr>
      <vt:lpstr>Sistrix.</vt:lpstr>
      <vt:lpstr>Buscador de Google.</vt:lpstr>
      <vt:lpstr>Google.</vt:lpstr>
      <vt:lpstr>Screaming Frog.</vt:lpstr>
      <vt:lpstr>Screaming Frog.</vt:lpstr>
      <vt:lpstr>EMPEZAMOS</vt:lpstr>
      <vt:lpstr>Nuestras ”armas” en el keyword research.</vt:lpstr>
      <vt:lpstr>• Programa investigación • Excel • Paciencia</vt:lpstr>
      <vt:lpstr>Empezamos por una idea general…A pensar (todos)</vt:lpstr>
      <vt:lpstr>Vamos filtrando y categorizando.</vt:lpstr>
      <vt:lpstr>Vamos a determinar la estructura de nuestra página.</vt:lpstr>
      <vt:lpstr>Estructura de página.</vt:lpstr>
      <vt:lpstr>Un consejo. Si la keyword tiene mucha competencia, escribe más.</vt:lpstr>
      <vt:lpstr>¿PREGUNTAS?</vt:lpstr>
      <vt:lpstr>¡GRACIAS A TODOS POR VENIR! :-)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Keyword Research. Herramientas y cómo realizarlo</dc:title>
  <dc:creator>Juan Martínez</dc:creator>
  <cp:lastModifiedBy>Juan Martínez</cp:lastModifiedBy>
  <cp:revision>5</cp:revision>
  <dcterms:created xsi:type="dcterms:W3CDTF">2018-12-13T13:45:51Z</dcterms:created>
  <dcterms:modified xsi:type="dcterms:W3CDTF">2019-01-06T17:02:35Z</dcterms:modified>
</cp:coreProperties>
</file>