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300" r:id="rId2"/>
    <p:sldId id="320" r:id="rId3"/>
    <p:sldId id="335" r:id="rId4"/>
    <p:sldId id="431" r:id="rId5"/>
    <p:sldId id="429" r:id="rId6"/>
    <p:sldId id="433" r:id="rId7"/>
    <p:sldId id="430" r:id="rId8"/>
    <p:sldId id="432" r:id="rId9"/>
    <p:sldId id="501" r:id="rId10"/>
    <p:sldId id="434" r:id="rId11"/>
    <p:sldId id="435" r:id="rId12"/>
    <p:sldId id="436" r:id="rId13"/>
    <p:sldId id="437" r:id="rId14"/>
    <p:sldId id="438" r:id="rId15"/>
    <p:sldId id="439" r:id="rId16"/>
    <p:sldId id="440" r:id="rId17"/>
    <p:sldId id="441" r:id="rId18"/>
    <p:sldId id="443" r:id="rId19"/>
    <p:sldId id="444" r:id="rId20"/>
    <p:sldId id="451" r:id="rId21"/>
    <p:sldId id="445" r:id="rId22"/>
    <p:sldId id="446" r:id="rId23"/>
    <p:sldId id="457" r:id="rId24"/>
    <p:sldId id="458" r:id="rId25"/>
    <p:sldId id="452" r:id="rId26"/>
    <p:sldId id="453" r:id="rId27"/>
    <p:sldId id="489" r:id="rId28"/>
    <p:sldId id="447" r:id="rId29"/>
    <p:sldId id="448" r:id="rId30"/>
    <p:sldId id="500" r:id="rId31"/>
    <p:sldId id="499" r:id="rId32"/>
    <p:sldId id="490" r:id="rId33"/>
    <p:sldId id="469" r:id="rId34"/>
    <p:sldId id="470" r:id="rId35"/>
    <p:sldId id="449" r:id="rId36"/>
    <p:sldId id="450" r:id="rId37"/>
    <p:sldId id="454" r:id="rId38"/>
    <p:sldId id="482" r:id="rId39"/>
    <p:sldId id="483" r:id="rId40"/>
    <p:sldId id="484" r:id="rId41"/>
    <p:sldId id="480" r:id="rId42"/>
    <p:sldId id="481" r:id="rId43"/>
    <p:sldId id="485" r:id="rId44"/>
    <p:sldId id="486" r:id="rId45"/>
    <p:sldId id="487" r:id="rId46"/>
    <p:sldId id="488" r:id="rId47"/>
    <p:sldId id="456" r:id="rId48"/>
    <p:sldId id="455" r:id="rId49"/>
    <p:sldId id="459" r:id="rId50"/>
    <p:sldId id="460" r:id="rId51"/>
    <p:sldId id="461" r:id="rId52"/>
    <p:sldId id="462" r:id="rId53"/>
    <p:sldId id="463" r:id="rId54"/>
    <p:sldId id="464" r:id="rId55"/>
    <p:sldId id="465" r:id="rId56"/>
    <p:sldId id="466" r:id="rId57"/>
    <p:sldId id="492" r:id="rId58"/>
    <p:sldId id="498" r:id="rId59"/>
    <p:sldId id="497" r:id="rId60"/>
    <p:sldId id="467" r:id="rId61"/>
    <p:sldId id="491" r:id="rId62"/>
    <p:sldId id="471" r:id="rId63"/>
    <p:sldId id="472" r:id="rId64"/>
    <p:sldId id="493" r:id="rId65"/>
    <p:sldId id="494" r:id="rId66"/>
    <p:sldId id="479" r:id="rId67"/>
    <p:sldId id="473" r:id="rId68"/>
    <p:sldId id="474" r:id="rId69"/>
    <p:sldId id="475" r:id="rId70"/>
    <p:sldId id="476" r:id="rId71"/>
    <p:sldId id="477" r:id="rId72"/>
    <p:sldId id="478" r:id="rId73"/>
    <p:sldId id="496" r:id="rId74"/>
    <p:sldId id="502" r:id="rId75"/>
    <p:sldId id="495" r:id="rId7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37" autoAdjust="0"/>
    <p:restoredTop sz="94660"/>
  </p:normalViewPr>
  <p:slideViewPr>
    <p:cSldViewPr snapToGrid="0">
      <p:cViewPr>
        <p:scale>
          <a:sx n="100" d="100"/>
          <a:sy n="100" d="100"/>
        </p:scale>
        <p:origin x="280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5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62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920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12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38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34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65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53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7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8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3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43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91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1/10/19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57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reamingfrog.co.uk/seo-spide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c.es/" TargetMode="External"/><Relationship Id="rId2" Type="http://schemas.openxmlformats.org/officeDocument/2006/relationships/hyperlink" Target="http://whois.domaintools.com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hatcms.org/" TargetMode="External"/><Relationship Id="rId2" Type="http://schemas.openxmlformats.org/officeDocument/2006/relationships/hyperlink" Target="https://builtwith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guess.scritch.org/" TargetMode="External"/><Relationship Id="rId4" Type="http://schemas.openxmlformats.org/officeDocument/2006/relationships/hyperlink" Target="http://onlinewebtool.com/cmsdetector.php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hatwpthemeisthat.com/" TargetMode="External"/><Relationship Id="rId2" Type="http://schemas.openxmlformats.org/officeDocument/2006/relationships/hyperlink" Target="http://www.wpthemedetector.com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monitorbacklinks.com/" TargetMode="External"/><Relationship Id="rId2" Type="http://schemas.openxmlformats.org/officeDocument/2006/relationships/hyperlink" Target="https://backlinkshitter.com/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coobis.com/es/" TargetMode="External"/><Relationship Id="rId2" Type="http://schemas.openxmlformats.org/officeDocument/2006/relationships/hyperlink" Target="https://www.unancor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ensalink.com/" TargetMode="External"/><Relationship Id="rId4" Type="http://schemas.openxmlformats.org/officeDocument/2006/relationships/hyperlink" Target="https://prensarank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gtmetrix.com/" TargetMode="External"/><Relationship Id="rId2" Type="http://schemas.openxmlformats.org/officeDocument/2006/relationships/hyperlink" Target="https://developers.google.com/speed/pagespeed/insights/?hl=e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ebpagetest.org/" TargetMode="External"/><Relationship Id="rId5" Type="http://schemas.openxmlformats.org/officeDocument/2006/relationships/hyperlink" Target="https://testmysite.thinkwithgoogle.com/intl/es-es" TargetMode="External"/><Relationship Id="rId4" Type="http://schemas.openxmlformats.org/officeDocument/2006/relationships/hyperlink" Target="https://www.pingdom.com/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eospidermonkey.com/" TargetMode="External"/><Relationship Id="rId3" Type="http://schemas.openxmlformats.org/officeDocument/2006/relationships/hyperlink" Target="https://www.alexa.com/" TargetMode="External"/><Relationship Id="rId7" Type="http://schemas.openxmlformats.org/officeDocument/2006/relationships/hyperlink" Target="https://webstatsdomain.org/" TargetMode="External"/><Relationship Id="rId2" Type="http://schemas.openxmlformats.org/officeDocument/2006/relationships/hyperlink" Target="https://www.woorank.com/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atscrop.com/" TargetMode="External"/><Relationship Id="rId5" Type="http://schemas.openxmlformats.org/officeDocument/2006/relationships/hyperlink" Target="https://metricspot.com/" TargetMode="External"/><Relationship Id="rId4" Type="http://schemas.openxmlformats.org/officeDocument/2006/relationships/hyperlink" Target="https://sitechecker.pro/es/" TargetMode="External"/><Relationship Id="rId9" Type="http://schemas.openxmlformats.org/officeDocument/2006/relationships/hyperlink" Target="https://www.quicksprout.com/" TargetMode="Externa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Estudio de competencia.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6" y="1023437"/>
            <a:ext cx="4828707" cy="48287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1182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41645"/>
            <a:ext cx="8825658" cy="2677648"/>
          </a:xfrm>
        </p:spPr>
        <p:txBody>
          <a:bodyPr/>
          <a:lstStyle/>
          <a:p>
            <a:r>
              <a:rPr lang="es-ES" dirty="0"/>
              <a:t>Pero…</a:t>
            </a:r>
            <a:br>
              <a:rPr lang="es-ES" dirty="0"/>
            </a:br>
            <a:r>
              <a:rPr lang="es-ES" dirty="0"/>
              <a:t>¿Conoces las palabras clave por las que te quieres posicionar?</a:t>
            </a:r>
          </a:p>
        </p:txBody>
      </p:sp>
    </p:spTree>
    <p:extLst>
      <p:ext uri="{BB962C8B-B14F-4D97-AF65-F5344CB8AC3E}">
        <p14:creationId xmlns:p14="http://schemas.microsoft.com/office/powerpoint/2010/main" val="1519207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Palabras clave para posicionarse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Generalmente, nos vamos a posicionar por…</a:t>
            </a:r>
          </a:p>
          <a:p>
            <a:pPr lvl="1"/>
            <a:r>
              <a:rPr lang="es-ES" dirty="0"/>
              <a:t>Categorías de nuestra web o </a:t>
            </a:r>
            <a:r>
              <a:rPr lang="es-ES" dirty="0" err="1"/>
              <a:t>ecommerce</a:t>
            </a:r>
            <a:endParaRPr lang="es-ES" dirty="0"/>
          </a:p>
          <a:p>
            <a:pPr lvl="1"/>
            <a:r>
              <a:rPr lang="es-ES" dirty="0"/>
              <a:t>Productos o servicios de nuestra web o </a:t>
            </a:r>
            <a:r>
              <a:rPr lang="es-ES" dirty="0" err="1"/>
              <a:t>ecommerce</a:t>
            </a:r>
            <a:endParaRPr lang="es-ES" dirty="0"/>
          </a:p>
          <a:p>
            <a:pPr lvl="1"/>
            <a:r>
              <a:rPr lang="es-ES" dirty="0"/>
              <a:t>Geolocalización</a:t>
            </a:r>
          </a:p>
          <a:p>
            <a:pPr lvl="1"/>
            <a:r>
              <a:rPr lang="es-ES" dirty="0"/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3912993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41645"/>
            <a:ext cx="8825658" cy="2677648"/>
          </a:xfrm>
        </p:spPr>
        <p:txBody>
          <a:bodyPr/>
          <a:lstStyle/>
          <a:p>
            <a:r>
              <a:rPr lang="es-ES" dirty="0"/>
              <a:t>Reflexiona…</a:t>
            </a:r>
            <a:br>
              <a:rPr lang="es-ES" dirty="0"/>
            </a:br>
            <a:r>
              <a:rPr lang="es-ES" dirty="0"/>
              <a:t>¿Estas utilizando las </a:t>
            </a:r>
            <a:r>
              <a:rPr lang="es-ES" dirty="0" err="1"/>
              <a:t>keywords</a:t>
            </a:r>
            <a:r>
              <a:rPr lang="es-ES" dirty="0"/>
              <a:t> correctas?</a:t>
            </a:r>
          </a:p>
        </p:txBody>
      </p:sp>
    </p:spTree>
    <p:extLst>
      <p:ext uri="{BB962C8B-B14F-4D97-AF65-F5344CB8AC3E}">
        <p14:creationId xmlns:p14="http://schemas.microsoft.com/office/powerpoint/2010/main" val="239396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41645"/>
            <a:ext cx="8825658" cy="2677648"/>
          </a:xfrm>
        </p:spPr>
        <p:txBody>
          <a:bodyPr/>
          <a:lstStyle/>
          <a:p>
            <a:r>
              <a:rPr lang="es-ES" dirty="0"/>
              <a:t>Si utilizas </a:t>
            </a:r>
            <a:r>
              <a:rPr lang="es-ES" dirty="0" err="1"/>
              <a:t>keywords</a:t>
            </a:r>
            <a:r>
              <a:rPr lang="es-ES" dirty="0"/>
              <a:t> demasiado genéricas, confundirás quién es tu competencia</a:t>
            </a:r>
          </a:p>
        </p:txBody>
      </p:sp>
    </p:spTree>
    <p:extLst>
      <p:ext uri="{BB962C8B-B14F-4D97-AF65-F5344CB8AC3E}">
        <p14:creationId xmlns:p14="http://schemas.microsoft.com/office/powerpoint/2010/main" val="1955889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41645"/>
            <a:ext cx="8825658" cy="2677648"/>
          </a:xfrm>
        </p:spPr>
        <p:txBody>
          <a:bodyPr/>
          <a:lstStyle/>
          <a:p>
            <a:r>
              <a:rPr lang="es-ES" dirty="0"/>
              <a:t>Utiliza una estrategia </a:t>
            </a:r>
            <a:r>
              <a:rPr lang="es-ES" dirty="0" err="1"/>
              <a:t>long-tail</a:t>
            </a:r>
            <a:r>
              <a:rPr lang="es-ES" dirty="0"/>
              <a:t> (al principio) para determinar a tu competencia</a:t>
            </a:r>
          </a:p>
        </p:txBody>
      </p:sp>
    </p:spTree>
    <p:extLst>
      <p:ext uri="{BB962C8B-B14F-4D97-AF65-F5344CB8AC3E}">
        <p14:creationId xmlns:p14="http://schemas.microsoft.com/office/powerpoint/2010/main" val="1605641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Palabras clave que definen competencia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Si nuestro nicho de negocio es el SEO…</a:t>
            </a:r>
          </a:p>
          <a:p>
            <a:pPr lvl="1"/>
            <a:r>
              <a:rPr lang="es-ES" dirty="0"/>
              <a:t>NO sería correcto empezar a buscar por términos…</a:t>
            </a:r>
          </a:p>
          <a:p>
            <a:pPr lvl="2"/>
            <a:r>
              <a:rPr lang="es-ES" dirty="0"/>
              <a:t>SEO</a:t>
            </a:r>
          </a:p>
          <a:p>
            <a:pPr lvl="2"/>
            <a:r>
              <a:rPr lang="es-ES" dirty="0"/>
              <a:t>Posicionamiento SEO </a:t>
            </a:r>
          </a:p>
          <a:p>
            <a:pPr lvl="2"/>
            <a:r>
              <a:rPr lang="es-ES" dirty="0"/>
              <a:t>Posicionamiento web</a:t>
            </a:r>
          </a:p>
          <a:p>
            <a:pPr lvl="1"/>
            <a:r>
              <a:rPr lang="es-ES" dirty="0"/>
              <a:t>Sería más correcto</a:t>
            </a:r>
          </a:p>
          <a:p>
            <a:pPr lvl="2"/>
            <a:r>
              <a:rPr lang="es-ES" dirty="0"/>
              <a:t>Posicionamiento SEO Zaragoza</a:t>
            </a:r>
          </a:p>
          <a:p>
            <a:pPr lvl="2"/>
            <a:r>
              <a:rPr lang="es-ES" dirty="0"/>
              <a:t>Agencia SEO en Zaragoza</a:t>
            </a:r>
          </a:p>
          <a:p>
            <a:pPr lvl="2"/>
            <a:r>
              <a:rPr lang="es-ES" dirty="0"/>
              <a:t>Posicionamiento web en Zaragoza</a:t>
            </a:r>
          </a:p>
          <a:p>
            <a:pPr lvl="2"/>
            <a:r>
              <a:rPr lang="es-ES" dirty="0"/>
              <a:t>Consultor SEO Zaragoza</a:t>
            </a:r>
          </a:p>
        </p:txBody>
      </p:sp>
    </p:spTree>
    <p:extLst>
      <p:ext uri="{BB962C8B-B14F-4D97-AF65-F5344CB8AC3E}">
        <p14:creationId xmlns:p14="http://schemas.microsoft.com/office/powerpoint/2010/main" val="944787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41645"/>
            <a:ext cx="8825658" cy="2677648"/>
          </a:xfrm>
        </p:spPr>
        <p:txBody>
          <a:bodyPr/>
          <a:lstStyle/>
          <a:p>
            <a:r>
              <a:rPr lang="es-ES" dirty="0"/>
              <a:t>Con términos más específicos definiré mejor a mi competencia</a:t>
            </a:r>
          </a:p>
        </p:txBody>
      </p:sp>
    </p:spTree>
    <p:extLst>
      <p:ext uri="{BB962C8B-B14F-4D97-AF65-F5344CB8AC3E}">
        <p14:creationId xmlns:p14="http://schemas.microsoft.com/office/powerpoint/2010/main" val="208410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Con tiempo y relevancia, la competencia cambiará ya que competiremos por términos más generales</a:t>
            </a:r>
          </a:p>
        </p:txBody>
      </p:sp>
    </p:spTree>
    <p:extLst>
      <p:ext uri="{BB962C8B-B14F-4D97-AF65-F5344CB8AC3E}">
        <p14:creationId xmlns:p14="http://schemas.microsoft.com/office/powerpoint/2010/main" val="3581285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Análisis de competencia</a:t>
            </a:r>
          </a:p>
        </p:txBody>
      </p:sp>
    </p:spTree>
    <p:extLst>
      <p:ext uri="{BB962C8B-B14F-4D97-AF65-F5344CB8AC3E}">
        <p14:creationId xmlns:p14="http://schemas.microsoft.com/office/powerpoint/2010/main" val="1324466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¿Qué podemos conocer?</a:t>
            </a:r>
          </a:p>
        </p:txBody>
      </p:sp>
    </p:spTree>
    <p:extLst>
      <p:ext uri="{BB962C8B-B14F-4D97-AF65-F5344CB8AC3E}">
        <p14:creationId xmlns:p14="http://schemas.microsoft.com/office/powerpoint/2010/main" val="269137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Descarga de presentación anterior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Para descargar la presentación anterior…</a:t>
            </a:r>
          </a:p>
          <a:p>
            <a:pPr lvl="1"/>
            <a:r>
              <a:rPr lang="es-ES" dirty="0"/>
              <a:t>https://</a:t>
            </a:r>
            <a:r>
              <a:rPr lang="es-ES" dirty="0" err="1"/>
              <a:t>weloveseo.es</a:t>
            </a:r>
            <a:r>
              <a:rPr lang="es-ES" dirty="0"/>
              <a:t>/ciclo-seo-zac-presentacion-4/</a:t>
            </a:r>
          </a:p>
        </p:txBody>
      </p:sp>
    </p:spTree>
    <p:extLst>
      <p:ext uri="{BB962C8B-B14F-4D97-AF65-F5344CB8AC3E}">
        <p14:creationId xmlns:p14="http://schemas.microsoft.com/office/powerpoint/2010/main" val="1375047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A simple vista podemos ver…</a:t>
            </a:r>
          </a:p>
        </p:txBody>
      </p:sp>
    </p:spTree>
    <p:extLst>
      <p:ext uri="{BB962C8B-B14F-4D97-AF65-F5344CB8AC3E}">
        <p14:creationId xmlns:p14="http://schemas.microsoft.com/office/powerpoint/2010/main" val="3905440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Título y descripción </a:t>
            </a:r>
            <a:r>
              <a:rPr lang="es-ES" dirty="0" err="1"/>
              <a:t>SERP´s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00468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Título y descripción </a:t>
            </a:r>
            <a:r>
              <a:rPr lang="es-ES" dirty="0" err="1"/>
              <a:t>SERP´s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Si buscamos por términos relacionados con nuestra </a:t>
            </a:r>
            <a:r>
              <a:rPr lang="es-ES" dirty="0" err="1"/>
              <a:t>keyword</a:t>
            </a:r>
            <a:r>
              <a:rPr lang="es-ES" dirty="0"/>
              <a:t> objetivo seleccionada, no sólo identificamos a nuestro competidores.</a:t>
            </a:r>
          </a:p>
          <a:p>
            <a:r>
              <a:rPr lang="es-ES" dirty="0"/>
              <a:t>También identificamos los títulos o </a:t>
            </a:r>
            <a:r>
              <a:rPr lang="es-ES" dirty="0" err="1"/>
              <a:t>titles</a:t>
            </a:r>
            <a:r>
              <a:rPr lang="es-ES" dirty="0"/>
              <a:t> y las descripciones o </a:t>
            </a:r>
            <a:r>
              <a:rPr lang="es-ES" dirty="0" err="1"/>
              <a:t>description</a:t>
            </a:r>
            <a:r>
              <a:rPr lang="es-ES" dirty="0"/>
              <a:t> que utiliza la competencia.</a:t>
            </a:r>
          </a:p>
          <a:p>
            <a:r>
              <a:rPr lang="es-ES" dirty="0"/>
              <a:t>Es una buena manera de ver como lo utilizan (</a:t>
            </a:r>
            <a:r>
              <a:rPr lang="es-ES" dirty="0" err="1"/>
              <a:t>keywords</a:t>
            </a:r>
            <a:r>
              <a:rPr lang="es-ES" dirty="0"/>
              <a:t>, tono de redacción, </a:t>
            </a:r>
            <a:r>
              <a:rPr lang="es-ES" dirty="0" err="1"/>
              <a:t>CTA´s</a:t>
            </a:r>
            <a:r>
              <a:rPr lang="es-ES" dirty="0"/>
              <a:t>)</a:t>
            </a:r>
          </a:p>
          <a:p>
            <a:r>
              <a:rPr lang="es-ES" dirty="0"/>
              <a:t>¿Problema? -&gt; Sólo lo vemos de 1 en 1 (luego vemos otra manera de hacerlo)</a:t>
            </a:r>
          </a:p>
        </p:txBody>
      </p:sp>
    </p:spTree>
    <p:extLst>
      <p:ext uri="{BB962C8B-B14F-4D97-AF65-F5344CB8AC3E}">
        <p14:creationId xmlns:p14="http://schemas.microsoft.com/office/powerpoint/2010/main" val="456655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Categorización</a:t>
            </a:r>
          </a:p>
        </p:txBody>
      </p:sp>
    </p:spTree>
    <p:extLst>
      <p:ext uri="{BB962C8B-B14F-4D97-AF65-F5344CB8AC3E}">
        <p14:creationId xmlns:p14="http://schemas.microsoft.com/office/powerpoint/2010/main" val="2301449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Categorización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A simple vista, podemos ver como categorizan nuestros competidores su sitio web.</a:t>
            </a:r>
          </a:p>
          <a:p>
            <a:r>
              <a:rPr lang="es-ES" dirty="0"/>
              <a:t>Esto también nos da una visión de cual es su estrategia de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endParaRPr lang="es-ES" dirty="0"/>
          </a:p>
          <a:p>
            <a:r>
              <a:rPr lang="es-ES" dirty="0"/>
              <a:t>Como estructuran las </a:t>
            </a:r>
            <a:r>
              <a:rPr lang="es-ES" dirty="0" err="1"/>
              <a:t>URL´s</a:t>
            </a:r>
            <a:endParaRPr lang="es-ES" dirty="0"/>
          </a:p>
          <a:p>
            <a:r>
              <a:rPr lang="es-ES" dirty="0"/>
              <a:t>A qué </a:t>
            </a:r>
            <a:r>
              <a:rPr lang="es-ES" dirty="0" err="1"/>
              <a:t>KW´s</a:t>
            </a:r>
            <a:r>
              <a:rPr lang="es-ES" dirty="0"/>
              <a:t> les dan relevancia por página</a:t>
            </a:r>
          </a:p>
          <a:p>
            <a:r>
              <a:rPr lang="es-ES" dirty="0"/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3009145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Productos o servicios</a:t>
            </a:r>
          </a:p>
        </p:txBody>
      </p:sp>
    </p:spTree>
    <p:extLst>
      <p:ext uri="{BB962C8B-B14F-4D97-AF65-F5344CB8AC3E}">
        <p14:creationId xmlns:p14="http://schemas.microsoft.com/office/powerpoint/2010/main" val="435064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Productos o servicios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¿Qué productos o servicios muestra nuestra competencia?</a:t>
            </a:r>
          </a:p>
          <a:p>
            <a:r>
              <a:rPr lang="es-ES" dirty="0"/>
              <a:t>¿Cómo los muestra?</a:t>
            </a:r>
          </a:p>
          <a:p>
            <a:r>
              <a:rPr lang="es-ES" dirty="0"/>
              <a:t>¿Cambiarías algo?</a:t>
            </a:r>
          </a:p>
          <a:p>
            <a:r>
              <a:rPr lang="es-ES" dirty="0"/>
              <a:t>¿Qué añadirías?</a:t>
            </a:r>
          </a:p>
        </p:txBody>
      </p:sp>
    </p:spTree>
    <p:extLst>
      <p:ext uri="{BB962C8B-B14F-4D97-AF65-F5344CB8AC3E}">
        <p14:creationId xmlns:p14="http://schemas.microsoft.com/office/powerpoint/2010/main" val="4084126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Productos o servicios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964568"/>
          </a:xfrm>
        </p:spPr>
        <p:txBody>
          <a:bodyPr>
            <a:normAutofit/>
          </a:bodyPr>
          <a:lstStyle/>
          <a:p>
            <a:r>
              <a:rPr lang="es-ES" dirty="0"/>
              <a:t>Sirva como ejemplo este resumen de lo que debería llevar una hoja de producto:</a:t>
            </a:r>
          </a:p>
          <a:p>
            <a:pPr lvl="1"/>
            <a:r>
              <a:rPr lang="es-ES" dirty="0"/>
              <a:t>Conoce tu público objetivo (resolución de dudas)</a:t>
            </a:r>
          </a:p>
          <a:p>
            <a:pPr lvl="1"/>
            <a:r>
              <a:rPr lang="es-ES" dirty="0"/>
              <a:t>Redacción -&gt; Huye de aburridos textos e incítalos a comprar</a:t>
            </a:r>
          </a:p>
          <a:p>
            <a:pPr lvl="1"/>
            <a:r>
              <a:rPr lang="es-ES" dirty="0"/>
              <a:t>Opiniones o </a:t>
            </a:r>
            <a:r>
              <a:rPr lang="es-ES" dirty="0" err="1"/>
              <a:t>reviews</a:t>
            </a:r>
            <a:r>
              <a:rPr lang="es-ES" dirty="0"/>
              <a:t> -&gt; La gente compramos gracias a la opinión de iguales a nosotros</a:t>
            </a:r>
          </a:p>
          <a:p>
            <a:pPr lvl="1"/>
            <a:r>
              <a:rPr lang="es-ES" dirty="0"/>
              <a:t>Llamadas a la acción o </a:t>
            </a:r>
            <a:r>
              <a:rPr lang="es-ES" dirty="0" err="1"/>
              <a:t>CTA´s</a:t>
            </a:r>
            <a:endParaRPr lang="es-ES" dirty="0"/>
          </a:p>
          <a:p>
            <a:pPr lvl="1"/>
            <a:r>
              <a:rPr lang="es-ES" dirty="0"/>
              <a:t>Textos orientados a SEO</a:t>
            </a:r>
          </a:p>
          <a:p>
            <a:pPr lvl="1"/>
            <a:r>
              <a:rPr lang="es-ES" dirty="0"/>
              <a:t>Imágenes de calidad</a:t>
            </a:r>
          </a:p>
          <a:p>
            <a:pPr lvl="1"/>
            <a:r>
              <a:rPr lang="es-ES" dirty="0"/>
              <a:t>Contenido multimedia</a:t>
            </a:r>
          </a:p>
          <a:p>
            <a:pPr lvl="1"/>
            <a:r>
              <a:rPr lang="es-ES" dirty="0"/>
              <a:t>Venta cruzada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25325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Diseño de la web</a:t>
            </a:r>
          </a:p>
        </p:txBody>
      </p:sp>
    </p:spTree>
    <p:extLst>
      <p:ext uri="{BB962C8B-B14F-4D97-AF65-F5344CB8AC3E}">
        <p14:creationId xmlns:p14="http://schemas.microsoft.com/office/powerpoint/2010/main" val="457210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Diseño de la web</a:t>
            </a:r>
          </a:p>
        </p:txBody>
      </p:sp>
      <p:pic>
        <p:nvPicPr>
          <p:cNvPr id="7" name="Imagen 6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FCB2F6A8-B075-4044-851F-27274C4B8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293" y="2744815"/>
            <a:ext cx="8761413" cy="318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2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Realmente, ¿conoces a tu competencia?</a:t>
            </a:r>
          </a:p>
        </p:txBody>
      </p:sp>
    </p:spTree>
    <p:extLst>
      <p:ext uri="{BB962C8B-B14F-4D97-AF65-F5344CB8AC3E}">
        <p14:creationId xmlns:p14="http://schemas.microsoft.com/office/powerpoint/2010/main" val="4746114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Diseño de la web</a:t>
            </a:r>
          </a:p>
        </p:txBody>
      </p:sp>
      <p:pic>
        <p:nvPicPr>
          <p:cNvPr id="4" name="Imagen 3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47B516DD-B1E3-6146-B55B-941634BAC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333" y="2404994"/>
            <a:ext cx="3667333" cy="414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200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Diseño de la web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40462"/>
          </a:xfrm>
        </p:spPr>
        <p:txBody>
          <a:bodyPr>
            <a:normAutofit/>
          </a:bodyPr>
          <a:lstStyle/>
          <a:p>
            <a:r>
              <a:rPr lang="es-ES" dirty="0"/>
              <a:t>Ver el diseño de la web de nuestra competencia, nos puede dar una idea de como tenemos que diseñar la nuestra</a:t>
            </a:r>
          </a:p>
          <a:p>
            <a:r>
              <a:rPr lang="es-ES" dirty="0"/>
              <a:t>Esto no quiere decir que hagamos un copia/pega de nuestra competencia, pero, hazte las siguientes preguntas:</a:t>
            </a:r>
          </a:p>
          <a:p>
            <a:pPr lvl="1"/>
            <a:r>
              <a:rPr lang="es-ES" dirty="0"/>
              <a:t>¿Por qué utilizan ciertas estructuras?</a:t>
            </a:r>
          </a:p>
          <a:p>
            <a:pPr lvl="1"/>
            <a:r>
              <a:rPr lang="es-ES" dirty="0"/>
              <a:t>¿Por qué utilizan ciertos colores?</a:t>
            </a:r>
          </a:p>
          <a:p>
            <a:pPr lvl="1"/>
            <a:r>
              <a:rPr lang="es-ES" dirty="0"/>
              <a:t>¿A qué público se dirigen?</a:t>
            </a:r>
          </a:p>
          <a:p>
            <a:pPr lvl="2"/>
            <a:r>
              <a:rPr lang="es-ES" dirty="0" err="1"/>
              <a:t>Jóven</a:t>
            </a:r>
            <a:endParaRPr lang="es-ES" dirty="0"/>
          </a:p>
          <a:p>
            <a:pPr lvl="2"/>
            <a:r>
              <a:rPr lang="es-ES" dirty="0"/>
              <a:t>Más mayor</a:t>
            </a:r>
          </a:p>
        </p:txBody>
      </p:sp>
    </p:spTree>
    <p:extLst>
      <p:ext uri="{BB962C8B-B14F-4D97-AF65-F5344CB8AC3E}">
        <p14:creationId xmlns:p14="http://schemas.microsoft.com/office/powerpoint/2010/main" val="1170355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Diseño de la web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40462"/>
          </a:xfrm>
        </p:spPr>
        <p:txBody>
          <a:bodyPr>
            <a:normAutofit/>
          </a:bodyPr>
          <a:lstStyle/>
          <a:p>
            <a:r>
              <a:rPr lang="es-ES" dirty="0"/>
              <a:t>Un correcto diseño de nuestra web, puede facilitar la conversión y la generación de leads o ventas en nuestro negocio.</a:t>
            </a:r>
          </a:p>
          <a:p>
            <a:r>
              <a:rPr lang="es-ES" dirty="0"/>
              <a:t>Ahora mismo hay disciplinas que únicamente se encargan de la estructura y diseño de nuestra web -&gt; UX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UX -&gt; User </a:t>
            </a:r>
            <a:r>
              <a:rPr lang="es-ES" dirty="0" err="1"/>
              <a:t>Experience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0770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Si es </a:t>
            </a:r>
            <a:r>
              <a:rPr lang="es-ES" dirty="0" err="1"/>
              <a:t>responsive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2468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¿Es </a:t>
            </a:r>
            <a:r>
              <a:rPr lang="es-ES" dirty="0" err="1"/>
              <a:t>responsive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A día de hoy es “indispensable” que tu web sea </a:t>
            </a:r>
            <a:r>
              <a:rPr lang="es-ES" dirty="0" err="1"/>
              <a:t>responsive</a:t>
            </a:r>
            <a:r>
              <a:rPr lang="es-ES" dirty="0"/>
              <a:t>, es decir, que esté adaptada a móviles</a:t>
            </a:r>
          </a:p>
          <a:p>
            <a:r>
              <a:rPr lang="es-ES" dirty="0"/>
              <a:t>Las directivas de Google marcan claramente que hay 2 baremos de indexación y que el paradigma ha cambiado</a:t>
            </a:r>
          </a:p>
          <a:p>
            <a:r>
              <a:rPr lang="es-ES" dirty="0"/>
              <a:t>Antiguamente era -&gt; Desktop </a:t>
            </a:r>
            <a:r>
              <a:rPr lang="es-ES" dirty="0" err="1"/>
              <a:t>First</a:t>
            </a:r>
            <a:r>
              <a:rPr lang="es-ES" dirty="0"/>
              <a:t> </a:t>
            </a:r>
            <a:r>
              <a:rPr lang="es-ES" dirty="0" err="1"/>
              <a:t>Indexing</a:t>
            </a:r>
            <a:endParaRPr lang="es-ES" dirty="0"/>
          </a:p>
          <a:p>
            <a:r>
              <a:rPr lang="es-ES" dirty="0"/>
              <a:t>Ahora es -&gt; Mobile </a:t>
            </a:r>
            <a:r>
              <a:rPr lang="es-ES" dirty="0" err="1"/>
              <a:t>First</a:t>
            </a:r>
            <a:r>
              <a:rPr lang="es-ES" dirty="0"/>
              <a:t> </a:t>
            </a:r>
            <a:r>
              <a:rPr lang="es-ES" dirty="0" err="1"/>
              <a:t>Indexing</a:t>
            </a:r>
            <a:r>
              <a:rPr lang="es-ES" dirty="0"/>
              <a:t> (M.F.I.)</a:t>
            </a:r>
          </a:p>
          <a:p>
            <a:endParaRPr lang="es-ES" dirty="0"/>
          </a:p>
          <a:p>
            <a:r>
              <a:rPr lang="es-ES" dirty="0"/>
              <a:t>Si nuestro competidor no está adaptado a móviles, tenemos una ventaja competitiva</a:t>
            </a:r>
          </a:p>
        </p:txBody>
      </p:sp>
    </p:spTree>
    <p:extLst>
      <p:ext uri="{BB962C8B-B14F-4D97-AF65-F5344CB8AC3E}">
        <p14:creationId xmlns:p14="http://schemas.microsoft.com/office/powerpoint/2010/main" val="4239992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Velocidad</a:t>
            </a:r>
          </a:p>
        </p:txBody>
      </p:sp>
    </p:spTree>
    <p:extLst>
      <p:ext uri="{BB962C8B-B14F-4D97-AF65-F5344CB8AC3E}">
        <p14:creationId xmlns:p14="http://schemas.microsoft.com/office/powerpoint/2010/main" val="42497967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Velocidad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774998"/>
          </a:xfrm>
        </p:spPr>
        <p:txBody>
          <a:bodyPr>
            <a:normAutofit/>
          </a:bodyPr>
          <a:lstStyle/>
          <a:p>
            <a:r>
              <a:rPr lang="es-ES" dirty="0"/>
              <a:t>Debemos comprobar la velocidad de carga en móvil y en desktop</a:t>
            </a:r>
          </a:p>
          <a:p>
            <a:r>
              <a:rPr lang="es-ES" dirty="0"/>
              <a:t>Ya podemos tener…</a:t>
            </a:r>
          </a:p>
          <a:p>
            <a:pPr lvl="1"/>
            <a:r>
              <a:rPr lang="es-ES" dirty="0"/>
              <a:t>Un correcto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endParaRPr lang="es-ES" dirty="0"/>
          </a:p>
          <a:p>
            <a:pPr lvl="1"/>
            <a:r>
              <a:rPr lang="es-ES" dirty="0"/>
              <a:t>Una estructura correcta</a:t>
            </a:r>
          </a:p>
          <a:p>
            <a:pPr lvl="1"/>
            <a:r>
              <a:rPr lang="es-ES" dirty="0"/>
              <a:t>Jerarquía de etiquetas correcta</a:t>
            </a:r>
          </a:p>
          <a:p>
            <a:pPr lvl="1"/>
            <a:r>
              <a:rPr lang="es-ES" dirty="0"/>
              <a:t>Etc…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Si la velocidad de carga es lenta, tendrá un efecto demoledor en nuestro SEO</a:t>
            </a:r>
          </a:p>
        </p:txBody>
      </p:sp>
    </p:spTree>
    <p:extLst>
      <p:ext uri="{BB962C8B-B14F-4D97-AF65-F5344CB8AC3E}">
        <p14:creationId xmlns:p14="http://schemas.microsoft.com/office/powerpoint/2010/main" val="28173439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Con ayuda de herramientas…</a:t>
            </a:r>
          </a:p>
        </p:txBody>
      </p:sp>
    </p:spTree>
    <p:extLst>
      <p:ext uri="{BB962C8B-B14F-4D97-AF65-F5344CB8AC3E}">
        <p14:creationId xmlns:p14="http://schemas.microsoft.com/office/powerpoint/2010/main" val="4091240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r>
              <a:rPr lang="es-ES" dirty="0"/>
              <a:t>, la ranita que ayuda a tu SEO</a:t>
            </a:r>
          </a:p>
        </p:txBody>
      </p:sp>
    </p:spTree>
    <p:extLst>
      <p:ext uri="{BB962C8B-B14F-4D97-AF65-F5344CB8AC3E}">
        <p14:creationId xmlns:p14="http://schemas.microsoft.com/office/powerpoint/2010/main" val="3656994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r>
              <a:rPr lang="es-ES" dirty="0"/>
              <a:t> -&gt; </a:t>
            </a:r>
            <a:r>
              <a:rPr lang="es-ES" dirty="0">
                <a:hlinkClick r:id="rId2"/>
              </a:rPr>
              <a:t>https://www.screamingfrog.co.uk/seo-spider/</a:t>
            </a:r>
            <a:r>
              <a:rPr lang="es-ES" dirty="0"/>
              <a:t> </a:t>
            </a:r>
          </a:p>
          <a:p>
            <a:r>
              <a:rPr lang="es-ES" dirty="0"/>
              <a:t>Es una herramienta muy potente que ayuda a la investigación no sólo de tu sitio web, sino de la competencia.</a:t>
            </a:r>
          </a:p>
          <a:p>
            <a:r>
              <a:rPr lang="es-ES" dirty="0"/>
              <a:t>Es muy potente para determinar:</a:t>
            </a:r>
          </a:p>
          <a:p>
            <a:pPr lvl="1"/>
            <a:r>
              <a:rPr lang="es-ES" dirty="0" err="1"/>
              <a:t>Titles</a:t>
            </a:r>
            <a:endParaRPr lang="es-ES" dirty="0"/>
          </a:p>
          <a:p>
            <a:pPr lvl="1"/>
            <a:r>
              <a:rPr lang="es-ES" dirty="0" err="1"/>
              <a:t>Descriptions</a:t>
            </a:r>
            <a:endParaRPr lang="es-ES" dirty="0"/>
          </a:p>
          <a:p>
            <a:pPr lvl="1"/>
            <a:r>
              <a:rPr lang="es-ES" dirty="0" err="1"/>
              <a:t>H´x</a:t>
            </a:r>
            <a:endParaRPr lang="es-ES" dirty="0"/>
          </a:p>
          <a:p>
            <a:pPr lvl="1"/>
            <a:r>
              <a:rPr lang="es-ES" dirty="0"/>
              <a:t>Estructuras de página</a:t>
            </a:r>
          </a:p>
          <a:p>
            <a:pPr lvl="1"/>
            <a:r>
              <a:rPr lang="es-ES" dirty="0"/>
              <a:t>Etc..</a:t>
            </a:r>
          </a:p>
        </p:txBody>
      </p:sp>
    </p:spTree>
    <p:extLst>
      <p:ext uri="{BB962C8B-B14F-4D97-AF65-F5344CB8AC3E}">
        <p14:creationId xmlns:p14="http://schemas.microsoft.com/office/powerpoint/2010/main" val="338379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Deja que te haga algunas reflexiones.</a:t>
            </a:r>
          </a:p>
        </p:txBody>
      </p:sp>
    </p:spTree>
    <p:extLst>
      <p:ext uri="{BB962C8B-B14F-4D97-AF65-F5344CB8AC3E}">
        <p14:creationId xmlns:p14="http://schemas.microsoft.com/office/powerpoint/2010/main" val="22535614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endParaRPr lang="es-ES" dirty="0"/>
          </a:p>
        </p:txBody>
      </p:sp>
      <p:pic>
        <p:nvPicPr>
          <p:cNvPr id="7" name="Imagen 6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C737683C-D5DE-6246-A8AF-7B1E1A109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177" y="2427228"/>
            <a:ext cx="7179646" cy="42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85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Antigüedad de dominio</a:t>
            </a:r>
          </a:p>
        </p:txBody>
      </p:sp>
    </p:spTree>
    <p:extLst>
      <p:ext uri="{BB962C8B-B14F-4D97-AF65-F5344CB8AC3E}">
        <p14:creationId xmlns:p14="http://schemas.microsoft.com/office/powerpoint/2010/main" val="41183794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Antigüedad de dominio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Determinar la antigüedad del dominio, es algo interesante porque los diferentes buscadores le dan más peso a dominios más antiguos.</a:t>
            </a:r>
          </a:p>
          <a:p>
            <a:r>
              <a:rPr lang="es-ES" dirty="0"/>
              <a:t>¿Dónde puedo la antigüedad?</a:t>
            </a:r>
          </a:p>
          <a:p>
            <a:pPr lvl="1"/>
            <a:r>
              <a:rPr lang="es-ES" dirty="0" err="1"/>
              <a:t>Domain</a:t>
            </a:r>
            <a:r>
              <a:rPr lang="es-ES" dirty="0"/>
              <a:t> Tools:</a:t>
            </a:r>
            <a:r>
              <a:rPr lang="es-ES" dirty="0">
                <a:hlinkClick r:id="rId2"/>
              </a:rPr>
              <a:t> http://whois.domaintools.com</a:t>
            </a:r>
            <a:endParaRPr lang="es-ES" dirty="0"/>
          </a:p>
          <a:p>
            <a:pPr lvl="1"/>
            <a:r>
              <a:rPr lang="es-ES" dirty="0" err="1"/>
              <a:t>Red.es</a:t>
            </a:r>
            <a:r>
              <a:rPr lang="es-ES" dirty="0"/>
              <a:t>: </a:t>
            </a:r>
            <a:r>
              <a:rPr lang="es-ES" dirty="0">
                <a:hlinkClick r:id="rId3"/>
              </a:rPr>
              <a:t>http://www.nic.es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7520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Tecnología con la que está realizado</a:t>
            </a:r>
          </a:p>
        </p:txBody>
      </p:sp>
    </p:spTree>
    <p:extLst>
      <p:ext uri="{BB962C8B-B14F-4D97-AF65-F5344CB8AC3E}">
        <p14:creationId xmlns:p14="http://schemas.microsoft.com/office/powerpoint/2010/main" val="24772060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Tecnología de la web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128227"/>
          </a:xfrm>
        </p:spPr>
        <p:txBody>
          <a:bodyPr>
            <a:normAutofit/>
          </a:bodyPr>
          <a:lstStyle/>
          <a:p>
            <a:r>
              <a:rPr lang="es-ES" dirty="0" err="1"/>
              <a:t>Built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-&gt; </a:t>
            </a:r>
            <a:r>
              <a:rPr lang="es-ES" dirty="0">
                <a:hlinkClick r:id="rId2"/>
              </a:rPr>
              <a:t>https://builtwith.com/</a:t>
            </a:r>
            <a:r>
              <a:rPr lang="es-ES" dirty="0"/>
              <a:t> </a:t>
            </a:r>
          </a:p>
          <a:p>
            <a:r>
              <a:rPr lang="es-ES" dirty="0"/>
              <a:t>Esta herramienta nos da una visión global de la tecnología, extensiones, </a:t>
            </a:r>
            <a:r>
              <a:rPr lang="es-ES" dirty="0" err="1"/>
              <a:t>plugins</a:t>
            </a:r>
            <a:r>
              <a:rPr lang="es-ES" dirty="0"/>
              <a:t>, etc... que utiliza nuestra competencia</a:t>
            </a:r>
          </a:p>
          <a:p>
            <a:r>
              <a:rPr lang="es-ES" dirty="0"/>
              <a:t>Para saber el CMS</a:t>
            </a:r>
          </a:p>
          <a:p>
            <a:pPr lvl="1"/>
            <a:r>
              <a:rPr lang="es-ES" dirty="0" err="1"/>
              <a:t>WhatCMS</a:t>
            </a:r>
            <a:r>
              <a:rPr lang="es-ES" dirty="0"/>
              <a:t> -&gt; </a:t>
            </a:r>
            <a:r>
              <a:rPr lang="es-ES" dirty="0">
                <a:hlinkClick r:id="rId3"/>
              </a:rPr>
              <a:t>http://whatcms.org/</a:t>
            </a:r>
            <a:endParaRPr lang="es-ES" dirty="0"/>
          </a:p>
          <a:p>
            <a:pPr lvl="1"/>
            <a:r>
              <a:rPr lang="es-ES" dirty="0"/>
              <a:t>CMS Detector -&gt; </a:t>
            </a:r>
            <a:r>
              <a:rPr lang="es-ES" dirty="0">
                <a:hlinkClick r:id="rId4"/>
              </a:rPr>
              <a:t>http://onlinewebtool.com/cmsdetector.php</a:t>
            </a:r>
            <a:endParaRPr lang="es-ES" dirty="0"/>
          </a:p>
          <a:p>
            <a:pPr lvl="1"/>
            <a:r>
              <a:rPr lang="es-ES" dirty="0" err="1"/>
              <a:t>Guess</a:t>
            </a:r>
            <a:r>
              <a:rPr lang="es-ES" dirty="0"/>
              <a:t> CMS Detector -&gt; </a:t>
            </a:r>
            <a:r>
              <a:rPr lang="es-ES" dirty="0">
                <a:hlinkClick r:id="rId5"/>
              </a:rPr>
              <a:t>http://guess.scritch.org/</a:t>
            </a:r>
            <a:endParaRPr lang="es-ES" dirty="0"/>
          </a:p>
          <a:p>
            <a:pPr lvl="1"/>
            <a:r>
              <a:rPr lang="es-ES" dirty="0"/>
              <a:t>Código fuente de la página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69193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El </a:t>
            </a:r>
            <a:r>
              <a:rPr lang="es-ES" dirty="0" err="1"/>
              <a:t>theme</a:t>
            </a:r>
            <a:r>
              <a:rPr lang="es-ES" dirty="0"/>
              <a:t> con el que esta realizado el </a:t>
            </a:r>
            <a:r>
              <a:rPr lang="es-ES" dirty="0" err="1"/>
              <a:t>WordPress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0138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Theme</a:t>
            </a:r>
            <a:r>
              <a:rPr lang="es-ES" dirty="0"/>
              <a:t> de </a:t>
            </a:r>
            <a:r>
              <a:rPr lang="es-ES" dirty="0" err="1"/>
              <a:t>WordPress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2637573"/>
          </a:xfrm>
        </p:spPr>
        <p:txBody>
          <a:bodyPr>
            <a:normAutofit/>
          </a:bodyPr>
          <a:lstStyle/>
          <a:p>
            <a:r>
              <a:rPr lang="es-ES" dirty="0"/>
              <a:t>Como curiosidad y referido más al diseño, podemos querer saber con que </a:t>
            </a:r>
            <a:r>
              <a:rPr lang="es-ES" dirty="0" err="1"/>
              <a:t>theme</a:t>
            </a:r>
            <a:r>
              <a:rPr lang="es-ES" dirty="0"/>
              <a:t> se ha realizado el </a:t>
            </a:r>
            <a:r>
              <a:rPr lang="es-ES" dirty="0" err="1"/>
              <a:t>WordPress</a:t>
            </a:r>
            <a:r>
              <a:rPr lang="es-ES" dirty="0"/>
              <a:t> de nuestra competencia</a:t>
            </a:r>
          </a:p>
          <a:p>
            <a:r>
              <a:rPr lang="es-ES" dirty="0"/>
              <a:t>Para ello podemos utilizar:</a:t>
            </a:r>
          </a:p>
          <a:p>
            <a:pPr lvl="1"/>
            <a:r>
              <a:rPr lang="es-ES" dirty="0" err="1"/>
              <a:t>WordPress</a:t>
            </a:r>
            <a:r>
              <a:rPr lang="es-ES" dirty="0"/>
              <a:t> </a:t>
            </a:r>
            <a:r>
              <a:rPr lang="es-ES" dirty="0" err="1"/>
              <a:t>Theme</a:t>
            </a:r>
            <a:r>
              <a:rPr lang="es-ES" dirty="0"/>
              <a:t> Detector -&gt; </a:t>
            </a:r>
            <a:r>
              <a:rPr lang="es-ES" dirty="0">
                <a:hlinkClick r:id="rId2"/>
              </a:rPr>
              <a:t>http://www.wpthemedetector.com/</a:t>
            </a:r>
            <a:endParaRPr lang="es-ES" dirty="0"/>
          </a:p>
          <a:p>
            <a:pPr lvl="1"/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WordPress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theme</a:t>
            </a:r>
            <a:r>
              <a:rPr lang="es-ES" dirty="0"/>
              <a:t> </a:t>
            </a:r>
            <a:r>
              <a:rPr lang="es-ES" dirty="0" err="1"/>
              <a:t>that</a:t>
            </a:r>
            <a:r>
              <a:rPr lang="es-ES" dirty="0"/>
              <a:t> -&gt; </a:t>
            </a:r>
            <a:r>
              <a:rPr lang="es-ES" dirty="0">
                <a:hlinkClick r:id="rId3"/>
              </a:rPr>
              <a:t>http://whatwpthemeisthat.com/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51368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 err="1"/>
              <a:t>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211957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Para conocer el “</a:t>
            </a:r>
            <a:r>
              <a:rPr lang="es-ES" dirty="0" err="1"/>
              <a:t>Title</a:t>
            </a:r>
            <a:r>
              <a:rPr lang="es-ES" dirty="0"/>
              <a:t>” de una web en </a:t>
            </a:r>
            <a:r>
              <a:rPr lang="es-ES" dirty="0" err="1"/>
              <a:t>bulk</a:t>
            </a:r>
            <a:r>
              <a:rPr lang="es-ES" dirty="0"/>
              <a:t>, nos vamos a servir de la herramienta </a:t>
            </a:r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endParaRPr lang="es-ES" dirty="0"/>
          </a:p>
          <a:p>
            <a:r>
              <a:rPr lang="es-ES" dirty="0"/>
              <a:t>¿Por qué es importante un </a:t>
            </a:r>
            <a:r>
              <a:rPr lang="es-ES" dirty="0" err="1"/>
              <a:t>title</a:t>
            </a:r>
            <a:r>
              <a:rPr lang="es-ES" dirty="0"/>
              <a:t>?</a:t>
            </a:r>
          </a:p>
          <a:p>
            <a:pPr lvl="1"/>
            <a:r>
              <a:rPr lang="es-ES" dirty="0"/>
              <a:t>Porque si el SEO de la página se hace bien, en realidad la </a:t>
            </a:r>
            <a:r>
              <a:rPr lang="es-ES" dirty="0" err="1"/>
              <a:t>keyword</a:t>
            </a:r>
            <a:r>
              <a:rPr lang="es-ES" dirty="0"/>
              <a:t> objetivo del </a:t>
            </a:r>
            <a:r>
              <a:rPr lang="es-ES" dirty="0" err="1"/>
              <a:t>title</a:t>
            </a:r>
            <a:r>
              <a:rPr lang="es-ES" dirty="0"/>
              <a:t> debería ser coincidente con la </a:t>
            </a:r>
            <a:r>
              <a:rPr lang="es-ES" dirty="0" err="1"/>
              <a:t>keyword</a:t>
            </a:r>
            <a:r>
              <a:rPr lang="es-ES" dirty="0"/>
              <a:t> objetivo del H1</a:t>
            </a:r>
          </a:p>
        </p:txBody>
      </p:sp>
    </p:spTree>
    <p:extLst>
      <p:ext uri="{BB962C8B-B14F-4D97-AF65-F5344CB8AC3E}">
        <p14:creationId xmlns:p14="http://schemas.microsoft.com/office/powerpoint/2010/main" val="13606543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 err="1"/>
              <a:t>Description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9255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258759"/>
            <a:ext cx="8825658" cy="2677648"/>
          </a:xfrm>
        </p:spPr>
        <p:txBody>
          <a:bodyPr/>
          <a:lstStyle/>
          <a:p>
            <a:r>
              <a:rPr lang="es-ES" dirty="0"/>
              <a:t>Tu competencia online y offline, no tienen porque coincidir.</a:t>
            </a:r>
          </a:p>
        </p:txBody>
      </p:sp>
    </p:spTree>
    <p:extLst>
      <p:ext uri="{BB962C8B-B14F-4D97-AF65-F5344CB8AC3E}">
        <p14:creationId xmlns:p14="http://schemas.microsoft.com/office/powerpoint/2010/main" val="40851310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Description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Para conocer las descripciones en </a:t>
            </a:r>
            <a:r>
              <a:rPr lang="es-ES" dirty="0" err="1"/>
              <a:t>bulk</a:t>
            </a:r>
            <a:r>
              <a:rPr lang="es-ES" dirty="0"/>
              <a:t> de un sitio web, también utilizaremos </a:t>
            </a:r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endParaRPr lang="es-ES" dirty="0"/>
          </a:p>
          <a:p>
            <a:r>
              <a:rPr lang="es-ES" dirty="0"/>
              <a:t>La </a:t>
            </a:r>
            <a:r>
              <a:rPr lang="es-ES" dirty="0" err="1"/>
              <a:t>description</a:t>
            </a:r>
            <a:r>
              <a:rPr lang="es-ES" dirty="0"/>
              <a:t> no es un factor relevante a la hora de posicionar,  pero, si que nos indica…</a:t>
            </a:r>
          </a:p>
          <a:p>
            <a:pPr lvl="1"/>
            <a:r>
              <a:rPr lang="es-ES" dirty="0"/>
              <a:t>Tono de redacción</a:t>
            </a:r>
          </a:p>
          <a:p>
            <a:pPr lvl="1"/>
            <a:r>
              <a:rPr lang="es-ES" dirty="0"/>
              <a:t>Si el texto es persuasivo o tiene </a:t>
            </a:r>
            <a:r>
              <a:rPr lang="es-ES" dirty="0" err="1"/>
              <a:t>CTA´s</a:t>
            </a:r>
            <a:r>
              <a:rPr lang="es-ES" dirty="0"/>
              <a:t>, es decir, si incita a pinchar sobre el enlace de las </a:t>
            </a:r>
            <a:r>
              <a:rPr lang="es-ES" dirty="0" err="1"/>
              <a:t>SERP´s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34581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Etiquetas H</a:t>
            </a:r>
          </a:p>
        </p:txBody>
      </p:sp>
    </p:spTree>
    <p:extLst>
      <p:ext uri="{BB962C8B-B14F-4D97-AF65-F5344CB8AC3E}">
        <p14:creationId xmlns:p14="http://schemas.microsoft.com/office/powerpoint/2010/main" val="41726843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Etiquetas H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Una vez más, SF nos ayudará a determinar las etiquetas H de nuestros competidores.</a:t>
            </a:r>
          </a:p>
          <a:p>
            <a:r>
              <a:rPr lang="es-ES" dirty="0"/>
              <a:t>Esto nos ayudará a entender que </a:t>
            </a:r>
            <a:r>
              <a:rPr lang="es-ES" dirty="0" err="1"/>
              <a:t>keywords</a:t>
            </a:r>
            <a:r>
              <a:rPr lang="es-ES" dirty="0"/>
              <a:t> objetivo quieren posicionar por cada página</a:t>
            </a:r>
          </a:p>
          <a:p>
            <a:r>
              <a:rPr lang="es-ES" dirty="0"/>
              <a:t>Es importante conocer que como buena práctica, deberíamos implementar en nuestras páginas y post 1 H1 // n H2 // n H3</a:t>
            </a:r>
          </a:p>
        </p:txBody>
      </p:sp>
    </p:spTree>
    <p:extLst>
      <p:ext uri="{BB962C8B-B14F-4D97-AF65-F5344CB8AC3E}">
        <p14:creationId xmlns:p14="http://schemas.microsoft.com/office/powerpoint/2010/main" val="8367589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Enlaces internos por página</a:t>
            </a:r>
          </a:p>
        </p:txBody>
      </p:sp>
    </p:spTree>
    <p:extLst>
      <p:ext uri="{BB962C8B-B14F-4D97-AF65-F5344CB8AC3E}">
        <p14:creationId xmlns:p14="http://schemas.microsoft.com/office/powerpoint/2010/main" val="6409776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Enlaces internos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También podemos verificarlo con SF</a:t>
            </a:r>
          </a:p>
          <a:p>
            <a:r>
              <a:rPr lang="es-ES" dirty="0"/>
              <a:t>Si la estrategia de enlazado interno es correcta, nos da una idea de cuales son las página más importantes en la web de nuestra competencia</a:t>
            </a:r>
          </a:p>
          <a:p>
            <a:pPr lvl="1"/>
            <a:r>
              <a:rPr lang="es-ES" dirty="0"/>
              <a:t>Nos indica un valor numérico, a mayor número de </a:t>
            </a:r>
            <a:r>
              <a:rPr lang="es-ES" dirty="0" err="1"/>
              <a:t>inlinks</a:t>
            </a:r>
            <a:r>
              <a:rPr lang="es-ES" dirty="0"/>
              <a:t>, se “supone” que es una página a la que le queremos dar mayor relevancia</a:t>
            </a:r>
          </a:p>
        </p:txBody>
      </p:sp>
    </p:spTree>
    <p:extLst>
      <p:ext uri="{BB962C8B-B14F-4D97-AF65-F5344CB8AC3E}">
        <p14:creationId xmlns:p14="http://schemas.microsoft.com/office/powerpoint/2010/main" val="42219788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 err="1"/>
              <a:t>Backlinks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56443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Backlinks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Estos son los enlaces entrantes a nuestra página</a:t>
            </a:r>
          </a:p>
          <a:p>
            <a:r>
              <a:rPr lang="es-ES" dirty="0"/>
              <a:t>La base de Internet son los enlaces, es decir, con cuantas más páginas estemos relacionados, mejor</a:t>
            </a:r>
          </a:p>
          <a:p>
            <a:r>
              <a:rPr lang="es-ES" dirty="0"/>
              <a:t>Es importante saber que enlaces tiene nuestra competencia, ya que si es posible, intentaremos replicarlos</a:t>
            </a:r>
          </a:p>
          <a:p>
            <a:r>
              <a:rPr lang="es-ES" dirty="0"/>
              <a:t>Herramientas…</a:t>
            </a:r>
          </a:p>
          <a:p>
            <a:pPr lvl="1"/>
            <a:r>
              <a:rPr lang="es-ES" dirty="0" err="1"/>
              <a:t>Backlink</a:t>
            </a:r>
            <a:r>
              <a:rPr lang="es-ES" dirty="0"/>
              <a:t> </a:t>
            </a:r>
            <a:r>
              <a:rPr lang="es-ES" dirty="0" err="1"/>
              <a:t>Shitter</a:t>
            </a:r>
            <a:r>
              <a:rPr lang="es-ES" dirty="0"/>
              <a:t> -&gt; </a:t>
            </a:r>
            <a:r>
              <a:rPr lang="es-ES" dirty="0">
                <a:hlinkClick r:id="rId2"/>
              </a:rPr>
              <a:t>https://backlinkshitter.com/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Monitor </a:t>
            </a:r>
            <a:r>
              <a:rPr lang="es-ES" dirty="0" err="1"/>
              <a:t>Backlinks</a:t>
            </a:r>
            <a:r>
              <a:rPr lang="es-ES" dirty="0"/>
              <a:t> -&gt; </a:t>
            </a:r>
            <a:r>
              <a:rPr lang="es-ES" dirty="0">
                <a:hlinkClick r:id="rId3"/>
              </a:rPr>
              <a:t>https://monitorbacklinks.com/</a:t>
            </a:r>
            <a:r>
              <a:rPr lang="es-ES" dirty="0"/>
              <a:t> 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951581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Backlinks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Estos son los enlaces entrantes a nuestra página</a:t>
            </a:r>
          </a:p>
          <a:p>
            <a:r>
              <a:rPr lang="es-ES" dirty="0"/>
              <a:t>La base de Internet son los enlaces, es decir, con cuantas más páginas estemos relacionados, mejor</a:t>
            </a:r>
          </a:p>
          <a:p>
            <a:r>
              <a:rPr lang="es-ES" dirty="0"/>
              <a:t>¿Lo ideal?</a:t>
            </a:r>
          </a:p>
          <a:p>
            <a:pPr lvl="1"/>
            <a:r>
              <a:rPr lang="es-ES" dirty="0"/>
              <a:t>Que los enlaces sean orgánicos, es decir, vengan de otros dominios (si es posible relacionados) que nos enlacen por servicios, contenidos, etc…</a:t>
            </a:r>
          </a:p>
          <a:p>
            <a:r>
              <a:rPr lang="es-ES" dirty="0"/>
              <a:t>¿Lo real?</a:t>
            </a:r>
          </a:p>
          <a:p>
            <a:pPr lvl="1"/>
            <a:r>
              <a:rPr lang="es-ES" dirty="0"/>
              <a:t>En multitud de ocasiones, tenemos que forzarlos</a:t>
            </a:r>
          </a:p>
        </p:txBody>
      </p:sp>
    </p:spTree>
    <p:extLst>
      <p:ext uri="{BB962C8B-B14F-4D97-AF65-F5344CB8AC3E}">
        <p14:creationId xmlns:p14="http://schemas.microsoft.com/office/powerpoint/2010/main" val="37783071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Sitios para encontrar </a:t>
            </a:r>
            <a:r>
              <a:rPr lang="es-ES" dirty="0" err="1"/>
              <a:t>backlinks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36895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 err="1"/>
              <a:t>Backlinks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Podemos hacer búsquedas con </a:t>
            </a:r>
            <a:r>
              <a:rPr lang="es-ES" dirty="0" err="1"/>
              <a:t>footprints</a:t>
            </a:r>
            <a:endParaRPr lang="es-ES" dirty="0"/>
          </a:p>
          <a:p>
            <a:r>
              <a:rPr lang="es-ES" dirty="0"/>
              <a:t>Llegar a acuerdos con blogueras/os que nos hagan lo que se denominan post invitados (</a:t>
            </a:r>
            <a:r>
              <a:rPr lang="es-ES" dirty="0" err="1"/>
              <a:t>guess</a:t>
            </a:r>
            <a:r>
              <a:rPr lang="es-ES" dirty="0"/>
              <a:t> </a:t>
            </a:r>
            <a:r>
              <a:rPr lang="es-ES" dirty="0" err="1"/>
              <a:t>blogging</a:t>
            </a:r>
            <a:r>
              <a:rPr lang="es-ES" dirty="0"/>
              <a:t>)</a:t>
            </a:r>
          </a:p>
          <a:p>
            <a:r>
              <a:rPr lang="es-ES" dirty="0"/>
              <a:t>Existen plataformas para conseguir </a:t>
            </a:r>
            <a:r>
              <a:rPr lang="es-ES" dirty="0" err="1"/>
              <a:t>backlinks</a:t>
            </a:r>
            <a:r>
              <a:rPr lang="es-ES" dirty="0"/>
              <a:t>…</a:t>
            </a:r>
          </a:p>
          <a:p>
            <a:pPr lvl="1"/>
            <a:r>
              <a:rPr lang="es-ES" dirty="0" err="1"/>
              <a:t>Unancor</a:t>
            </a:r>
            <a:r>
              <a:rPr lang="es-ES" dirty="0"/>
              <a:t> -&gt; </a:t>
            </a:r>
            <a:r>
              <a:rPr lang="es-ES" dirty="0">
                <a:hlinkClick r:id="rId2"/>
              </a:rPr>
              <a:t>https://www.unancor.com/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Coobis</a:t>
            </a:r>
            <a:r>
              <a:rPr lang="es-ES" dirty="0"/>
              <a:t> -&gt; </a:t>
            </a:r>
            <a:r>
              <a:rPr lang="es-ES" dirty="0">
                <a:hlinkClick r:id="rId3"/>
              </a:rPr>
              <a:t>https://coobis.com/es/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Prensarank</a:t>
            </a:r>
            <a:r>
              <a:rPr lang="es-ES" dirty="0"/>
              <a:t> -&gt; </a:t>
            </a:r>
            <a:r>
              <a:rPr lang="es-ES" dirty="0">
                <a:hlinkClick r:id="rId4"/>
              </a:rPr>
              <a:t>https://prensarank.com/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Prensalink</a:t>
            </a:r>
            <a:r>
              <a:rPr lang="es-ES" dirty="0"/>
              <a:t> -&gt; </a:t>
            </a:r>
            <a:r>
              <a:rPr lang="es-ES" dirty="0">
                <a:hlinkClick r:id="rId5"/>
              </a:rPr>
              <a:t>https://prensalink.com/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9711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258759"/>
            <a:ext cx="8825658" cy="2677648"/>
          </a:xfrm>
        </p:spPr>
        <p:txBody>
          <a:bodyPr/>
          <a:lstStyle/>
          <a:p>
            <a:r>
              <a:rPr lang="es-ES" dirty="0"/>
              <a:t>Ya que hablamos de marketing online...</a:t>
            </a:r>
          </a:p>
        </p:txBody>
      </p:sp>
    </p:spTree>
    <p:extLst>
      <p:ext uri="{BB962C8B-B14F-4D97-AF65-F5344CB8AC3E}">
        <p14:creationId xmlns:p14="http://schemas.microsoft.com/office/powerpoint/2010/main" val="39445300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Velocidad</a:t>
            </a:r>
          </a:p>
        </p:txBody>
      </p:sp>
    </p:spTree>
    <p:extLst>
      <p:ext uri="{BB962C8B-B14F-4D97-AF65-F5344CB8AC3E}">
        <p14:creationId xmlns:p14="http://schemas.microsoft.com/office/powerpoint/2010/main" val="1484159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Velocidad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774998"/>
          </a:xfrm>
        </p:spPr>
        <p:txBody>
          <a:bodyPr>
            <a:normAutofit lnSpcReduction="10000"/>
          </a:bodyPr>
          <a:lstStyle/>
          <a:p>
            <a:r>
              <a:rPr lang="es-ES" dirty="0"/>
              <a:t>Hay varios programas que nos indican la velocidad de nuestros competidores</a:t>
            </a:r>
          </a:p>
          <a:p>
            <a:pPr lvl="1"/>
            <a:r>
              <a:rPr lang="es-ES" dirty="0"/>
              <a:t>Page </a:t>
            </a:r>
            <a:r>
              <a:rPr lang="es-ES" dirty="0" err="1"/>
              <a:t>Speed</a:t>
            </a:r>
            <a:r>
              <a:rPr lang="es-ES" dirty="0"/>
              <a:t> -&gt; </a:t>
            </a:r>
            <a:r>
              <a:rPr lang="es-ES" dirty="0">
                <a:hlinkClick r:id="rId2"/>
              </a:rPr>
              <a:t>https://developers.google.com/speed/pagespeed/insights/?hl=es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Gt</a:t>
            </a:r>
            <a:r>
              <a:rPr lang="es-ES" dirty="0"/>
              <a:t> </a:t>
            </a:r>
            <a:r>
              <a:rPr lang="es-ES" dirty="0" err="1"/>
              <a:t>Metrix</a:t>
            </a:r>
            <a:r>
              <a:rPr lang="es-ES" dirty="0"/>
              <a:t> -&gt; </a:t>
            </a:r>
            <a:r>
              <a:rPr lang="es-ES" dirty="0">
                <a:hlinkClick r:id="rId3"/>
              </a:rPr>
              <a:t>https://gtmetrix.com/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Pingdom</a:t>
            </a:r>
            <a:r>
              <a:rPr lang="es-ES" dirty="0"/>
              <a:t> -&gt; </a:t>
            </a:r>
            <a:r>
              <a:rPr lang="es-ES" dirty="0">
                <a:hlinkClick r:id="rId4"/>
              </a:rPr>
              <a:t>https://www.pingdom.com/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Test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site</a:t>
            </a:r>
            <a:r>
              <a:rPr lang="es-ES" dirty="0"/>
              <a:t> -&gt; </a:t>
            </a:r>
            <a:r>
              <a:rPr lang="es-ES" dirty="0">
                <a:hlinkClick r:id="rId5"/>
              </a:rPr>
              <a:t>https://testmysite.thinkwithgoogle.com/intl/es-es</a:t>
            </a:r>
            <a:endParaRPr lang="es-ES" dirty="0"/>
          </a:p>
          <a:p>
            <a:pPr lvl="1"/>
            <a:r>
              <a:rPr lang="es-ES" dirty="0"/>
              <a:t>Web page test -&gt; </a:t>
            </a:r>
            <a:r>
              <a:rPr lang="es-ES" dirty="0">
                <a:hlinkClick r:id="rId6"/>
              </a:rPr>
              <a:t>https://www.webpagetest.org/</a:t>
            </a:r>
            <a:endParaRPr lang="es-ES" dirty="0"/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Al existir el M.F.I. es “vital” para nuestra web que seamos rápidos, una web con más de 3 segundos de carga “peligra” en cuanto a fuga de usuarios.</a:t>
            </a:r>
          </a:p>
        </p:txBody>
      </p:sp>
    </p:spTree>
    <p:extLst>
      <p:ext uri="{BB962C8B-B14F-4D97-AF65-F5344CB8AC3E}">
        <p14:creationId xmlns:p14="http://schemas.microsoft.com/office/powerpoint/2010/main" val="17763904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Mejores </a:t>
            </a:r>
            <a:r>
              <a:rPr lang="es-ES" dirty="0" err="1"/>
              <a:t>KW´s</a:t>
            </a:r>
            <a:r>
              <a:rPr lang="es-ES" dirty="0"/>
              <a:t> posicionadas</a:t>
            </a:r>
          </a:p>
        </p:txBody>
      </p:sp>
    </p:spTree>
    <p:extLst>
      <p:ext uri="{BB962C8B-B14F-4D97-AF65-F5344CB8AC3E}">
        <p14:creationId xmlns:p14="http://schemas.microsoft.com/office/powerpoint/2010/main" val="16753334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Mejores </a:t>
            </a:r>
            <a:r>
              <a:rPr lang="es-ES" dirty="0" err="1"/>
              <a:t>keywords</a:t>
            </a:r>
            <a:r>
              <a:rPr lang="es-ES" dirty="0"/>
              <a:t> posicionadas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Conocer las </a:t>
            </a:r>
            <a:r>
              <a:rPr lang="es-ES" dirty="0" err="1"/>
              <a:t>keywords</a:t>
            </a:r>
            <a:r>
              <a:rPr lang="es-ES" dirty="0"/>
              <a:t> mejor posicionadas de nuestra competencia, nos ayuda a conocer que palabras clave han logrado posicionar</a:t>
            </a:r>
          </a:p>
          <a:p>
            <a:r>
              <a:rPr lang="es-ES" dirty="0"/>
              <a:t>Que nos aparezcan una serie de palabras clave no quiere decir que sean las que ellos de inicio quieren posicionar</a:t>
            </a:r>
          </a:p>
          <a:p>
            <a:r>
              <a:rPr lang="es-ES" dirty="0"/>
              <a:t>Otra cosa útil, es vincular las </a:t>
            </a:r>
            <a:r>
              <a:rPr lang="es-ES" dirty="0" err="1"/>
              <a:t>keywords</a:t>
            </a:r>
            <a:r>
              <a:rPr lang="es-ES" dirty="0"/>
              <a:t> con las </a:t>
            </a:r>
            <a:r>
              <a:rPr lang="es-ES" dirty="0" err="1"/>
              <a:t>URL´s</a:t>
            </a:r>
            <a:r>
              <a:rPr lang="es-ES" dirty="0"/>
              <a:t> para las que están vinculadas</a:t>
            </a:r>
          </a:p>
          <a:p>
            <a:r>
              <a:rPr lang="es-ES" dirty="0"/>
              <a:t>Herramientas…</a:t>
            </a:r>
          </a:p>
          <a:p>
            <a:pPr lvl="1"/>
            <a:r>
              <a:rPr lang="es-ES" dirty="0" err="1"/>
              <a:t>SemRush</a:t>
            </a:r>
            <a:r>
              <a:rPr lang="es-ES" dirty="0"/>
              <a:t> -&gt; https://</a:t>
            </a:r>
            <a:r>
              <a:rPr lang="es-ES" dirty="0" err="1"/>
              <a:t>www.semrush.com</a:t>
            </a:r>
            <a:r>
              <a:rPr lang="es-ES" dirty="0"/>
              <a:t>/</a:t>
            </a:r>
          </a:p>
          <a:p>
            <a:pPr lvl="1"/>
            <a:r>
              <a:rPr lang="es-ES" dirty="0" err="1"/>
              <a:t>Ahrefs</a:t>
            </a:r>
            <a:r>
              <a:rPr lang="es-ES" dirty="0"/>
              <a:t> -&gt; https://</a:t>
            </a:r>
            <a:r>
              <a:rPr lang="es-ES" dirty="0" err="1"/>
              <a:t>ahrefs.com</a:t>
            </a:r>
            <a:r>
              <a:rPr lang="es-ES" dirty="0"/>
              <a:t>/es/</a:t>
            </a:r>
          </a:p>
          <a:p>
            <a:pPr lvl="1"/>
            <a:r>
              <a:rPr lang="es-ES" dirty="0" err="1"/>
              <a:t>Sistrix</a:t>
            </a:r>
            <a:r>
              <a:rPr lang="es-ES" dirty="0"/>
              <a:t> -&gt; https://</a:t>
            </a:r>
            <a:r>
              <a:rPr lang="es-ES" dirty="0" err="1"/>
              <a:t>www.sistrix.es</a:t>
            </a:r>
            <a:r>
              <a:rPr lang="es-E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194691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Analizadores SEO </a:t>
            </a:r>
          </a:p>
        </p:txBody>
      </p:sp>
    </p:spTree>
    <p:extLst>
      <p:ext uri="{BB962C8B-B14F-4D97-AF65-F5344CB8AC3E}">
        <p14:creationId xmlns:p14="http://schemas.microsoft.com/office/powerpoint/2010/main" val="42771548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Analizadores SEO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3875359"/>
          </a:xfrm>
        </p:spPr>
        <p:txBody>
          <a:bodyPr>
            <a:normAutofit/>
          </a:bodyPr>
          <a:lstStyle/>
          <a:p>
            <a:r>
              <a:rPr lang="es-ES" dirty="0"/>
              <a:t>Tenemos páginas que nos hacen un análisis rápido de las páginas de nuestros competidores…</a:t>
            </a:r>
          </a:p>
          <a:p>
            <a:pPr lvl="1"/>
            <a:r>
              <a:rPr lang="es-ES" dirty="0" err="1"/>
              <a:t>Woorank</a:t>
            </a:r>
            <a:r>
              <a:rPr lang="es-ES" dirty="0"/>
              <a:t> -&gt; </a:t>
            </a:r>
            <a:r>
              <a:rPr lang="es-ES" dirty="0">
                <a:hlinkClick r:id="rId2"/>
              </a:rPr>
              <a:t>https://www.woorank.com/es/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Alexa -&gt; </a:t>
            </a:r>
            <a:r>
              <a:rPr lang="es-ES" dirty="0">
                <a:hlinkClick r:id="rId3"/>
              </a:rPr>
              <a:t>https://www.alexa.com/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Sitechecker</a:t>
            </a:r>
            <a:r>
              <a:rPr lang="es-ES" dirty="0"/>
              <a:t> -&gt; </a:t>
            </a:r>
            <a:r>
              <a:rPr lang="es-ES" dirty="0">
                <a:hlinkClick r:id="rId4"/>
              </a:rPr>
              <a:t>https://sitechecker.pro/es/</a:t>
            </a:r>
            <a:r>
              <a:rPr lang="es-ES" dirty="0"/>
              <a:t> </a:t>
            </a:r>
          </a:p>
          <a:p>
            <a:pPr lvl="1"/>
            <a:r>
              <a:rPr lang="es-ES" dirty="0" err="1"/>
              <a:t>MetricSpot</a:t>
            </a:r>
            <a:r>
              <a:rPr lang="es-ES" dirty="0"/>
              <a:t> -&gt; </a:t>
            </a:r>
            <a:r>
              <a:rPr lang="es-ES" dirty="0">
                <a:hlinkClick r:id="rId5"/>
              </a:rPr>
              <a:t>https://metricspot.com/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(*) </a:t>
            </a:r>
            <a:r>
              <a:rPr lang="es-ES" dirty="0" err="1"/>
              <a:t>StatsCrop</a:t>
            </a:r>
            <a:r>
              <a:rPr lang="es-ES" dirty="0"/>
              <a:t> -&gt; </a:t>
            </a:r>
            <a:r>
              <a:rPr lang="es-ES" dirty="0">
                <a:hlinkClick r:id="rId6"/>
              </a:rPr>
              <a:t>http://www.statscrop.com/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Web </a:t>
            </a:r>
            <a:r>
              <a:rPr lang="es-ES" dirty="0" err="1"/>
              <a:t>Stats</a:t>
            </a:r>
            <a:r>
              <a:rPr lang="es-ES" dirty="0"/>
              <a:t> </a:t>
            </a:r>
            <a:r>
              <a:rPr lang="es-ES" dirty="0" err="1"/>
              <a:t>Domain</a:t>
            </a:r>
            <a:r>
              <a:rPr lang="es-ES" dirty="0"/>
              <a:t> -&gt; </a:t>
            </a:r>
            <a:r>
              <a:rPr lang="es-ES" dirty="0">
                <a:hlinkClick r:id="rId7"/>
              </a:rPr>
              <a:t>https://webstatsdomain.org/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SEO </a:t>
            </a:r>
            <a:r>
              <a:rPr lang="es-ES" dirty="0" err="1"/>
              <a:t>Spyder</a:t>
            </a:r>
            <a:r>
              <a:rPr lang="es-ES" dirty="0"/>
              <a:t> </a:t>
            </a:r>
            <a:r>
              <a:rPr lang="es-ES" dirty="0" err="1"/>
              <a:t>Monkey</a:t>
            </a:r>
            <a:r>
              <a:rPr lang="es-ES" dirty="0"/>
              <a:t> -&gt; </a:t>
            </a:r>
            <a:r>
              <a:rPr lang="es-ES" dirty="0">
                <a:hlinkClick r:id="rId8"/>
              </a:rPr>
              <a:t>http://www.seospidermonkey.com/</a:t>
            </a:r>
            <a:r>
              <a:rPr lang="es-ES" dirty="0"/>
              <a:t> </a:t>
            </a:r>
          </a:p>
          <a:p>
            <a:pPr lvl="1"/>
            <a:r>
              <a:rPr lang="es-ES" dirty="0"/>
              <a:t>Quick </a:t>
            </a:r>
            <a:r>
              <a:rPr lang="es-ES" dirty="0" err="1"/>
              <a:t>Sprout</a:t>
            </a:r>
            <a:r>
              <a:rPr lang="es-ES" dirty="0"/>
              <a:t> -&gt; </a:t>
            </a:r>
            <a:r>
              <a:rPr lang="es-ES" dirty="0">
                <a:hlinkClick r:id="rId9"/>
              </a:rPr>
              <a:t>https://www.quicksprout.com/</a:t>
            </a:r>
            <a:r>
              <a:rPr lang="es-ES" dirty="0"/>
              <a:t> 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64449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Más herramientas…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3262667" cy="3416300"/>
          </a:xfrm>
        </p:spPr>
        <p:txBody>
          <a:bodyPr>
            <a:normAutofit lnSpcReduction="10000"/>
          </a:bodyPr>
          <a:lstStyle/>
          <a:p>
            <a:r>
              <a:rPr lang="es-ES" dirty="0"/>
              <a:t>Open </a:t>
            </a:r>
            <a:r>
              <a:rPr lang="es-ES" dirty="0" err="1"/>
              <a:t>site</a:t>
            </a:r>
            <a:r>
              <a:rPr lang="es-ES" dirty="0"/>
              <a:t> </a:t>
            </a:r>
            <a:r>
              <a:rPr lang="es-ES" dirty="0" err="1"/>
              <a:t>explorer</a:t>
            </a:r>
            <a:r>
              <a:rPr lang="es-ES" dirty="0"/>
              <a:t> MOZ</a:t>
            </a:r>
          </a:p>
          <a:p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endParaRPr lang="es-ES" dirty="0"/>
          </a:p>
          <a:p>
            <a:r>
              <a:rPr lang="es-ES" dirty="0"/>
              <a:t>Alexa</a:t>
            </a:r>
          </a:p>
          <a:p>
            <a:r>
              <a:rPr lang="es-ES" dirty="0" err="1"/>
              <a:t>SemRush</a:t>
            </a:r>
            <a:endParaRPr lang="es-ES" dirty="0"/>
          </a:p>
          <a:p>
            <a:r>
              <a:rPr lang="es-ES" dirty="0" err="1"/>
              <a:t>Ahrefs</a:t>
            </a:r>
            <a:endParaRPr lang="es-ES" dirty="0"/>
          </a:p>
          <a:p>
            <a:r>
              <a:rPr lang="es-ES" dirty="0" err="1"/>
              <a:t>Majestic</a:t>
            </a:r>
            <a:endParaRPr lang="es-ES" dirty="0"/>
          </a:p>
          <a:p>
            <a:r>
              <a:rPr lang="es-ES" dirty="0" err="1"/>
              <a:t>Sistrix</a:t>
            </a:r>
            <a:endParaRPr lang="es-ES" dirty="0"/>
          </a:p>
          <a:p>
            <a:r>
              <a:rPr lang="es-ES" dirty="0"/>
              <a:t>Google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/>
              <a:t>Planner</a:t>
            </a:r>
            <a:endParaRPr lang="es-ES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D1DF46F-E569-A34F-9FA7-B6BA4618E417}"/>
              </a:ext>
            </a:extLst>
          </p:cNvPr>
          <p:cNvSpPr txBox="1">
            <a:spLocks/>
          </p:cNvSpPr>
          <p:nvPr/>
        </p:nvSpPr>
        <p:spPr>
          <a:xfrm>
            <a:off x="4417621" y="2603500"/>
            <a:ext cx="3262667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SE Ranking</a:t>
            </a:r>
          </a:p>
          <a:p>
            <a:r>
              <a:rPr lang="es-ES" dirty="0" err="1"/>
              <a:t>SpyFu</a:t>
            </a:r>
            <a:endParaRPr lang="es-ES" dirty="0"/>
          </a:p>
          <a:p>
            <a:r>
              <a:rPr lang="es-ES" dirty="0"/>
              <a:t>Monitor </a:t>
            </a:r>
            <a:r>
              <a:rPr lang="es-ES" dirty="0" err="1"/>
              <a:t>Backlinks</a:t>
            </a:r>
            <a:endParaRPr lang="es-ES" dirty="0"/>
          </a:p>
          <a:p>
            <a:r>
              <a:rPr lang="es-ES" dirty="0" err="1"/>
              <a:t>BuzzSumo</a:t>
            </a:r>
            <a:endParaRPr lang="es-ES" dirty="0"/>
          </a:p>
          <a:p>
            <a:r>
              <a:rPr lang="es-ES" dirty="0" err="1"/>
              <a:t>MixRank</a:t>
            </a:r>
            <a:endParaRPr lang="es-ES" dirty="0"/>
          </a:p>
          <a:p>
            <a:r>
              <a:rPr lang="es-ES" dirty="0" err="1"/>
              <a:t>Woorank</a:t>
            </a:r>
            <a:endParaRPr lang="es-ES" dirty="0"/>
          </a:p>
          <a:p>
            <a:r>
              <a:rPr lang="es-ES" dirty="0"/>
              <a:t>SEO </a:t>
            </a:r>
            <a:r>
              <a:rPr lang="es-ES" dirty="0" err="1"/>
              <a:t>site</a:t>
            </a:r>
            <a:r>
              <a:rPr lang="es-ES" dirty="0"/>
              <a:t> </a:t>
            </a:r>
            <a:r>
              <a:rPr lang="es-ES" dirty="0" err="1"/>
              <a:t>checkup</a:t>
            </a:r>
            <a:endParaRPr lang="es-ES" dirty="0"/>
          </a:p>
          <a:p>
            <a:r>
              <a:rPr lang="es-ES" dirty="0" err="1"/>
              <a:t>Nibbler</a:t>
            </a:r>
            <a:endParaRPr lang="es-ES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8981A5F-759C-CB44-928B-9F7AB98E37A4}"/>
              </a:ext>
            </a:extLst>
          </p:cNvPr>
          <p:cNvSpPr txBox="1">
            <a:spLocks/>
          </p:cNvSpPr>
          <p:nvPr/>
        </p:nvSpPr>
        <p:spPr>
          <a:xfrm>
            <a:off x="7680288" y="2603500"/>
            <a:ext cx="3262667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KeywordSpy</a:t>
            </a:r>
            <a:endParaRPr lang="es-ES" dirty="0"/>
          </a:p>
          <a:p>
            <a:r>
              <a:rPr lang="es-ES" dirty="0" err="1"/>
              <a:t>SEOGuardian</a:t>
            </a:r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Search</a:t>
            </a:r>
            <a:r>
              <a:rPr lang="es-ES" dirty="0"/>
              <a:t> Monitor</a:t>
            </a:r>
          </a:p>
          <a:p>
            <a:r>
              <a:rPr lang="es-ES" dirty="0" err="1"/>
              <a:t>Similarweb</a:t>
            </a:r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Wayback</a:t>
            </a:r>
            <a:r>
              <a:rPr lang="es-ES" dirty="0"/>
              <a:t> Machine</a:t>
            </a:r>
          </a:p>
          <a:p>
            <a:r>
              <a:rPr lang="es-ES" dirty="0" err="1"/>
              <a:t>BuiltWith</a:t>
            </a:r>
            <a:endParaRPr lang="es-ES" dirty="0"/>
          </a:p>
          <a:p>
            <a:r>
              <a:rPr lang="es-ES" dirty="0" err="1"/>
              <a:t>Whatwpthemeisthat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71760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Para destacarnos de nuestra competencia debemos…</a:t>
            </a:r>
          </a:p>
        </p:txBody>
      </p:sp>
    </p:spTree>
    <p:extLst>
      <p:ext uri="{BB962C8B-B14F-4D97-AF65-F5344CB8AC3E}">
        <p14:creationId xmlns:p14="http://schemas.microsoft.com/office/powerpoint/2010/main" val="40998204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Tener una correcta optimización móvil. Mobile </a:t>
            </a:r>
            <a:r>
              <a:rPr lang="es-ES" dirty="0" err="1"/>
              <a:t>First</a:t>
            </a:r>
            <a:r>
              <a:rPr lang="es-ES" dirty="0"/>
              <a:t> </a:t>
            </a:r>
            <a:r>
              <a:rPr lang="es-ES" dirty="0" err="1"/>
              <a:t>Indexing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70368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Ser rápidos</a:t>
            </a:r>
          </a:p>
        </p:txBody>
      </p:sp>
    </p:spTree>
    <p:extLst>
      <p:ext uri="{BB962C8B-B14F-4D97-AF65-F5344CB8AC3E}">
        <p14:creationId xmlns:p14="http://schemas.microsoft.com/office/powerpoint/2010/main" val="1064023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41645"/>
            <a:ext cx="8825658" cy="2677648"/>
          </a:xfrm>
        </p:spPr>
        <p:txBody>
          <a:bodyPr/>
          <a:lstStyle/>
          <a:p>
            <a:r>
              <a:rPr lang="es-ES" dirty="0"/>
              <a:t>¿Sabes cuál es tu competencia online?</a:t>
            </a:r>
          </a:p>
        </p:txBody>
      </p:sp>
    </p:spTree>
    <p:extLst>
      <p:ext uri="{BB962C8B-B14F-4D97-AF65-F5344CB8AC3E}">
        <p14:creationId xmlns:p14="http://schemas.microsoft.com/office/powerpoint/2010/main" val="17536349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Tener un SEO </a:t>
            </a:r>
            <a:r>
              <a:rPr lang="es-ES" dirty="0" err="1"/>
              <a:t>On</a:t>
            </a:r>
            <a:r>
              <a:rPr lang="es-ES" dirty="0"/>
              <a:t> page correctamente realizado</a:t>
            </a:r>
          </a:p>
        </p:txBody>
      </p:sp>
    </p:spTree>
    <p:extLst>
      <p:ext uri="{BB962C8B-B14F-4D97-AF65-F5344CB8AC3E}">
        <p14:creationId xmlns:p14="http://schemas.microsoft.com/office/powerpoint/2010/main" val="11686981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Una estructura clara y bien realizada</a:t>
            </a:r>
          </a:p>
        </p:txBody>
      </p:sp>
    </p:spTree>
    <p:extLst>
      <p:ext uri="{BB962C8B-B14F-4D97-AF65-F5344CB8AC3E}">
        <p14:creationId xmlns:p14="http://schemas.microsoft.com/office/powerpoint/2010/main" val="423700946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Implementar (si es posible y sabemos) </a:t>
            </a:r>
            <a:r>
              <a:rPr lang="es-ES" dirty="0" err="1"/>
              <a:t>plugins</a:t>
            </a:r>
            <a:r>
              <a:rPr lang="es-ES" dirty="0"/>
              <a:t> como AMP en </a:t>
            </a:r>
            <a:r>
              <a:rPr lang="es-ES" dirty="0" err="1"/>
              <a:t>WordPress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222939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807406"/>
            <a:ext cx="8825658" cy="2677648"/>
          </a:xfrm>
        </p:spPr>
        <p:txBody>
          <a:bodyPr/>
          <a:lstStyle/>
          <a:p>
            <a:r>
              <a:rPr lang="es-ES" dirty="0"/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15427360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Descarga de presentación actual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Para descargar la presentación actual…</a:t>
            </a:r>
          </a:p>
          <a:p>
            <a:pPr lvl="1"/>
            <a:r>
              <a:rPr lang="es-ES" dirty="0"/>
              <a:t>https://</a:t>
            </a:r>
            <a:r>
              <a:rPr lang="es-ES" dirty="0" err="1"/>
              <a:t>weloveseo.es</a:t>
            </a:r>
            <a:r>
              <a:rPr lang="es-ES" dirty="0"/>
              <a:t>/ciclo-seo-zac-presentacion-5/</a:t>
            </a:r>
          </a:p>
        </p:txBody>
      </p:sp>
    </p:spTree>
    <p:extLst>
      <p:ext uri="{BB962C8B-B14F-4D97-AF65-F5344CB8AC3E}">
        <p14:creationId xmlns:p14="http://schemas.microsoft.com/office/powerpoint/2010/main" val="14159610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892" y="1630027"/>
            <a:ext cx="5132438" cy="2531146"/>
          </a:xfrm>
        </p:spPr>
        <p:txBody>
          <a:bodyPr>
            <a:noAutofit/>
          </a:bodyPr>
          <a:lstStyle/>
          <a:p>
            <a:pPr algn="ctr"/>
            <a:r>
              <a:rPr lang="es-ES" sz="5400" dirty="0">
                <a:solidFill>
                  <a:schemeClr val="tx1"/>
                </a:solidFill>
              </a:rPr>
              <a:t>¡Muchas gracias a todos!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640" y="1523129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235" y="4390288"/>
            <a:ext cx="1735023" cy="173502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59583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41645"/>
            <a:ext cx="8825658" cy="2677648"/>
          </a:xfrm>
        </p:spPr>
        <p:txBody>
          <a:bodyPr/>
          <a:lstStyle/>
          <a:p>
            <a:r>
              <a:rPr lang="es-ES" dirty="0"/>
              <a:t>¿Sabes cuál es una manera efectiva de conocer tu competencia online?</a:t>
            </a:r>
          </a:p>
        </p:txBody>
      </p:sp>
    </p:spTree>
    <p:extLst>
      <p:ext uri="{BB962C8B-B14F-4D97-AF65-F5344CB8AC3E}">
        <p14:creationId xmlns:p14="http://schemas.microsoft.com/office/powerpoint/2010/main" val="3272592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¿Conoces a tu competencia?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Para conocer a tu competencia online, debes…</a:t>
            </a:r>
          </a:p>
          <a:p>
            <a:pPr lvl="1"/>
            <a:r>
              <a:rPr lang="es-ES" dirty="0"/>
              <a:t>Definir las palabras clave por las que te quieres posicionar</a:t>
            </a:r>
          </a:p>
          <a:p>
            <a:pPr lvl="1"/>
            <a:r>
              <a:rPr lang="es-ES" dirty="0"/>
              <a:t>Realizar búsquedas en Google con las palabras seleccionadas</a:t>
            </a:r>
          </a:p>
          <a:p>
            <a:pPr lvl="1"/>
            <a:r>
              <a:rPr lang="es-ES" dirty="0"/>
              <a:t>Determinar cuales son los resultados que te aparecen en las </a:t>
            </a:r>
            <a:r>
              <a:rPr lang="es-ES" dirty="0" err="1"/>
              <a:t>SERP´s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49525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Violeta rojo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1964</Words>
  <Application>Microsoft Macintosh PowerPoint</Application>
  <PresentationFormat>Panorámica</PresentationFormat>
  <Paragraphs>263</Paragraphs>
  <Slides>75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75</vt:i4>
      </vt:variant>
    </vt:vector>
  </HeadingPairs>
  <TitlesOfParts>
    <vt:vector size="79" baseType="lpstr">
      <vt:lpstr>Arial</vt:lpstr>
      <vt:lpstr>Century Gothic</vt:lpstr>
      <vt:lpstr>Wingdings 3</vt:lpstr>
      <vt:lpstr>Sala de reuniones Ion</vt:lpstr>
      <vt:lpstr>Estudio de competencia.</vt:lpstr>
      <vt:lpstr>Descarga de presentación anterior</vt:lpstr>
      <vt:lpstr>Realmente, ¿conoces a tu competencia?</vt:lpstr>
      <vt:lpstr>Deja que te haga algunas reflexiones.</vt:lpstr>
      <vt:lpstr>Tu competencia online y offline, no tienen porque coincidir.</vt:lpstr>
      <vt:lpstr>Ya que hablamos de marketing online...</vt:lpstr>
      <vt:lpstr>¿Sabes cuál es tu competencia online?</vt:lpstr>
      <vt:lpstr>¿Sabes cuál es una manera efectiva de conocer tu competencia online?</vt:lpstr>
      <vt:lpstr>¿Conoces a tu competencia?</vt:lpstr>
      <vt:lpstr>Pero… ¿Conoces las palabras clave por las que te quieres posicionar?</vt:lpstr>
      <vt:lpstr>Palabras clave para posicionarse</vt:lpstr>
      <vt:lpstr>Reflexiona… ¿Estas utilizando las keywords correctas?</vt:lpstr>
      <vt:lpstr>Si utilizas keywords demasiado genéricas, confundirás quién es tu competencia</vt:lpstr>
      <vt:lpstr>Utiliza una estrategia long-tail (al principio) para determinar a tu competencia</vt:lpstr>
      <vt:lpstr>Palabras clave que definen competencia</vt:lpstr>
      <vt:lpstr>Con términos más específicos definiré mejor a mi competencia</vt:lpstr>
      <vt:lpstr>Con tiempo y relevancia, la competencia cambiará ya que competiremos por términos más generales</vt:lpstr>
      <vt:lpstr>Análisis de competencia</vt:lpstr>
      <vt:lpstr>¿Qué podemos conocer?</vt:lpstr>
      <vt:lpstr>A simple vista podemos ver…</vt:lpstr>
      <vt:lpstr>Título y descripción SERP´s</vt:lpstr>
      <vt:lpstr>Título y descripción SERP´s</vt:lpstr>
      <vt:lpstr>Categorización</vt:lpstr>
      <vt:lpstr>Categorización</vt:lpstr>
      <vt:lpstr>Productos o servicios</vt:lpstr>
      <vt:lpstr>Productos o servicios</vt:lpstr>
      <vt:lpstr>Productos o servicios</vt:lpstr>
      <vt:lpstr>Diseño de la web</vt:lpstr>
      <vt:lpstr>Diseño de la web</vt:lpstr>
      <vt:lpstr>Diseño de la web</vt:lpstr>
      <vt:lpstr>Diseño de la web</vt:lpstr>
      <vt:lpstr>Diseño de la web</vt:lpstr>
      <vt:lpstr>Si es responsive</vt:lpstr>
      <vt:lpstr>¿Es responsive?</vt:lpstr>
      <vt:lpstr>Velocidad</vt:lpstr>
      <vt:lpstr>Velocidad</vt:lpstr>
      <vt:lpstr>Con ayuda de herramientas…</vt:lpstr>
      <vt:lpstr>Screaming Frog, la ranita que ayuda a tu SEO</vt:lpstr>
      <vt:lpstr>Screaming Frog</vt:lpstr>
      <vt:lpstr>Screaming Frog</vt:lpstr>
      <vt:lpstr>Antigüedad de dominio</vt:lpstr>
      <vt:lpstr>Antigüedad de dominio</vt:lpstr>
      <vt:lpstr>Tecnología con la que está realizado</vt:lpstr>
      <vt:lpstr>Tecnología de la web</vt:lpstr>
      <vt:lpstr>El theme con el que esta realizado el WordPress</vt:lpstr>
      <vt:lpstr>Theme de WordPress</vt:lpstr>
      <vt:lpstr>Title</vt:lpstr>
      <vt:lpstr>Title</vt:lpstr>
      <vt:lpstr>Description</vt:lpstr>
      <vt:lpstr>Description</vt:lpstr>
      <vt:lpstr>Etiquetas H</vt:lpstr>
      <vt:lpstr>Etiquetas H</vt:lpstr>
      <vt:lpstr>Enlaces internos por página</vt:lpstr>
      <vt:lpstr>Enlaces internos</vt:lpstr>
      <vt:lpstr>Backlinks</vt:lpstr>
      <vt:lpstr>Backlinks</vt:lpstr>
      <vt:lpstr>Backlinks</vt:lpstr>
      <vt:lpstr>Sitios para encontrar backlinks</vt:lpstr>
      <vt:lpstr>Backlinks</vt:lpstr>
      <vt:lpstr>Velocidad</vt:lpstr>
      <vt:lpstr>Velocidad</vt:lpstr>
      <vt:lpstr>Mejores KW´s posicionadas</vt:lpstr>
      <vt:lpstr>Mejores keywords posicionadas</vt:lpstr>
      <vt:lpstr>Analizadores SEO </vt:lpstr>
      <vt:lpstr>Analizadores SEO</vt:lpstr>
      <vt:lpstr>Más herramientas…</vt:lpstr>
      <vt:lpstr>Para destacarnos de nuestra competencia debemos…</vt:lpstr>
      <vt:lpstr>Tener una correcta optimización móvil. Mobile First Indexing</vt:lpstr>
      <vt:lpstr>Ser rápidos</vt:lpstr>
      <vt:lpstr>Tener un SEO On page correctamente realizado</vt:lpstr>
      <vt:lpstr>Una estructura clara y bien realizada</vt:lpstr>
      <vt:lpstr>Implementar (si es posible y sabemos) plugins como AMP en WordPress</vt:lpstr>
      <vt:lpstr>¿Preguntas?</vt:lpstr>
      <vt:lpstr>Descarga de presentación actual</vt:lpstr>
      <vt:lpstr>¡Muchas gracias a todos!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Keyword Research. Herramientas y cómo realizarlo</dc:title>
  <dc:creator>Juan Martínez</dc:creator>
  <cp:lastModifiedBy>Juan Martínez</cp:lastModifiedBy>
  <cp:revision>65</cp:revision>
  <dcterms:created xsi:type="dcterms:W3CDTF">2018-12-13T13:45:51Z</dcterms:created>
  <dcterms:modified xsi:type="dcterms:W3CDTF">2019-01-10T15:46:14Z</dcterms:modified>
</cp:coreProperties>
</file>